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59" r:id="rId5"/>
    <p:sldId id="260" r:id="rId6"/>
    <p:sldId id="261" r:id="rId7"/>
    <p:sldId id="264" r:id="rId8"/>
    <p:sldId id="265" r:id="rId9"/>
    <p:sldId id="266" r:id="rId10"/>
    <p:sldId id="263" r:id="rId11"/>
    <p:sldId id="274" r:id="rId12"/>
    <p:sldId id="273" r:id="rId13"/>
    <p:sldId id="267" r:id="rId14"/>
    <p:sldId id="271"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51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E734A-88BC-4DC1-BBEF-3875FBC25D80}" type="datetimeFigureOut">
              <a:rPr lang="ru-RU" smtClean="0"/>
              <a:pPr/>
              <a:t>27.07.2022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C4A7B-9BF1-46AB-BCED-7C98A18C06C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54C4A7B-9BF1-46AB-BCED-7C98A18C06C8}"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27.07.2022</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27.07.2022</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27.07.2022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27.07.2022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27.07.2022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27.07.2022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27.07.2022</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27.07.2022</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27.07.2022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commons.wikimedia.org/wiki/File:%D0%9C%D1%83%D0%B7%D1%8B%D0%BA%D0%B0%D0%BD%D1%82%D1%8B_1696.jpg?uselang=ru"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214942" y="2571744"/>
            <a:ext cx="3714776" cy="3929090"/>
          </a:xfrm>
        </p:spPr>
        <p:txBody>
          <a:bodyPr/>
          <a:lstStyle/>
          <a:p>
            <a:r>
              <a:rPr lang="ru-RU" sz="2000" dirty="0" smtClean="0">
                <a:solidFill>
                  <a:schemeClr val="bg2"/>
                </a:solidFill>
                <a:latin typeface="Times New Roman" pitchFamily="18" charset="0"/>
                <a:cs typeface="Times New Roman" pitchFamily="18" charset="0"/>
              </a:rPr>
              <a:t>Познавательный материал для детей и родителей</a:t>
            </a:r>
          </a:p>
          <a:p>
            <a:r>
              <a:rPr lang="ru-RU" sz="2000" dirty="0" smtClean="0">
                <a:solidFill>
                  <a:srgbClr val="FF0000"/>
                </a:solidFill>
                <a:latin typeface="Times New Roman" pitchFamily="18" charset="0"/>
                <a:cs typeface="Times New Roman" pitchFamily="18" charset="0"/>
              </a:rPr>
              <a:t>«Музыкальные инструменты на Руси».</a:t>
            </a:r>
          </a:p>
          <a:p>
            <a:r>
              <a:rPr lang="ru-RU" sz="1800" dirty="0" smtClean="0">
                <a:solidFill>
                  <a:schemeClr val="accent1">
                    <a:lumMod val="20000"/>
                    <a:lumOff val="80000"/>
                  </a:schemeClr>
                </a:solidFill>
                <a:latin typeface="Times New Roman" pitchFamily="18" charset="0"/>
                <a:cs typeface="Times New Roman" pitchFamily="18" charset="0"/>
              </a:rPr>
              <a:t>Автор  презентации : </a:t>
            </a:r>
          </a:p>
          <a:p>
            <a:r>
              <a:rPr lang="ru-RU" sz="1800" dirty="0" smtClean="0">
                <a:solidFill>
                  <a:schemeClr val="accent1">
                    <a:lumMod val="20000"/>
                    <a:lumOff val="80000"/>
                  </a:schemeClr>
                </a:solidFill>
                <a:latin typeface="Times New Roman" pitchFamily="18" charset="0"/>
                <a:cs typeface="Times New Roman" pitchFamily="18" charset="0"/>
              </a:rPr>
              <a:t>муз. руководитель А.В. </a:t>
            </a:r>
            <a:r>
              <a:rPr lang="ru-RU" sz="1800" dirty="0" err="1" smtClean="0">
                <a:solidFill>
                  <a:schemeClr val="accent1">
                    <a:lumMod val="20000"/>
                    <a:lumOff val="80000"/>
                  </a:schemeClr>
                </a:solidFill>
                <a:latin typeface="Times New Roman" pitchFamily="18" charset="0"/>
                <a:cs typeface="Times New Roman" pitchFamily="18" charset="0"/>
              </a:rPr>
              <a:t>Бутенко</a:t>
            </a:r>
            <a:endParaRPr lang="ru-RU" sz="1800" dirty="0" smtClean="0">
              <a:solidFill>
                <a:schemeClr val="accent1">
                  <a:lumMod val="20000"/>
                  <a:lumOff val="80000"/>
                </a:schemeClr>
              </a:solidFill>
              <a:latin typeface="Times New Roman" pitchFamily="18" charset="0"/>
              <a:cs typeface="Times New Roman" pitchFamily="18" charset="0"/>
            </a:endParaRPr>
          </a:p>
          <a:p>
            <a:endParaRPr lang="ru-RU" sz="2000" dirty="0" smtClean="0">
              <a:solidFill>
                <a:schemeClr val="bg2"/>
              </a:solidFill>
              <a:latin typeface="Times New Roman" pitchFamily="18" charset="0"/>
              <a:cs typeface="Times New Roman" pitchFamily="18" charset="0"/>
            </a:endParaRPr>
          </a:p>
          <a:p>
            <a:endParaRPr lang="ru-RU" sz="2000" dirty="0" smtClean="0">
              <a:solidFill>
                <a:schemeClr val="bg2"/>
              </a:solidFill>
              <a:latin typeface="Times New Roman" pitchFamily="18" charset="0"/>
              <a:cs typeface="Times New Roman" pitchFamily="18" charset="0"/>
            </a:endParaRPr>
          </a:p>
          <a:p>
            <a:pPr algn="l"/>
            <a:endParaRPr lang="ru-RU" sz="2000" dirty="0" smtClean="0">
              <a:solidFill>
                <a:schemeClr val="bg2"/>
              </a:solidFill>
              <a:latin typeface="Times New Roman" pitchFamily="18" charset="0"/>
              <a:cs typeface="Times New Roman" pitchFamily="18" charset="0"/>
            </a:endParaRPr>
          </a:p>
          <a:p>
            <a:pPr algn="l"/>
            <a:r>
              <a:rPr lang="ru-RU" sz="2000" dirty="0" smtClean="0">
                <a:solidFill>
                  <a:schemeClr val="tx1"/>
                </a:solidFill>
                <a:latin typeface="Times New Roman" pitchFamily="18" charset="0"/>
                <a:cs typeface="Times New Roman" pitchFamily="18" charset="0"/>
              </a:rPr>
              <a:t>2021-2022 </a:t>
            </a:r>
            <a:r>
              <a:rPr lang="ru-RU" sz="2000" dirty="0" err="1" smtClean="0">
                <a:solidFill>
                  <a:schemeClr val="tx1"/>
                </a:solidFill>
                <a:latin typeface="Times New Roman" pitchFamily="18" charset="0"/>
                <a:cs typeface="Times New Roman" pitchFamily="18" charset="0"/>
              </a:rPr>
              <a:t>уч</a:t>
            </a:r>
            <a:r>
              <a:rPr lang="ru-RU" sz="2000" dirty="0" smtClean="0">
                <a:solidFill>
                  <a:schemeClr val="tx1"/>
                </a:solidFill>
                <a:latin typeface="Times New Roman" pitchFamily="18" charset="0"/>
                <a:cs typeface="Times New Roman" pitchFamily="18" charset="0"/>
              </a:rPr>
              <a:t>. год.</a:t>
            </a:r>
          </a:p>
          <a:p>
            <a:pPr algn="l"/>
            <a:endParaRPr lang="ru-RU" sz="2000" dirty="0" smtClean="0">
              <a:solidFill>
                <a:schemeClr val="bg2"/>
              </a:solidFill>
              <a:latin typeface="Times New Roman" pitchFamily="18" charset="0"/>
              <a:cs typeface="Times New Roman" pitchFamily="18" charset="0"/>
            </a:endParaRPr>
          </a:p>
          <a:p>
            <a:endParaRPr lang="ru-RU" sz="2000" dirty="0">
              <a:solidFill>
                <a:schemeClr val="bg2"/>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457200" y="285728"/>
            <a:ext cx="8305800" cy="1571636"/>
          </a:xfrm>
        </p:spPr>
        <p:txBody>
          <a:bodyPr/>
          <a:lstStyle/>
          <a:p>
            <a:r>
              <a:rPr lang="ru-RU" sz="2800" dirty="0" smtClean="0">
                <a:solidFill>
                  <a:schemeClr val="bg2"/>
                </a:solidFill>
                <a:latin typeface="Times New Roman" pitchFamily="18" charset="0"/>
                <a:cs typeface="Times New Roman" pitchFamily="18" charset="0"/>
              </a:rPr>
              <a:t>Тема творческого проекта:</a:t>
            </a:r>
            <a:br>
              <a:rPr lang="ru-RU" sz="2800" dirty="0" smtClean="0">
                <a:solidFill>
                  <a:schemeClr val="bg2"/>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«Музыкальные инструменты.  Народное искусство Древней Руси» </a:t>
            </a:r>
            <a:endParaRPr lang="ru-RU" sz="2800" b="1" dirty="0">
              <a:solidFill>
                <a:schemeClr val="tx1"/>
              </a:solidFill>
              <a:latin typeface="Times New Roman" pitchFamily="18" charset="0"/>
              <a:cs typeface="Times New Roman" pitchFamily="18" charset="0"/>
            </a:endParaRPr>
          </a:p>
        </p:txBody>
      </p:sp>
      <p:pic>
        <p:nvPicPr>
          <p:cNvPr id="4" name="Рисунок 3" descr="https://avatars.mds.yandex.net/get-zen_doc/2431229/pub_5fbb68b2ffe1de7f5c54a159_5fbb717bccd7953aaab41b59/scale_1200"/>
          <p:cNvPicPr/>
          <p:nvPr/>
        </p:nvPicPr>
        <p:blipFill>
          <a:blip r:embed="rId2"/>
          <a:srcRect/>
          <a:stretch>
            <a:fillRect/>
          </a:stretch>
        </p:blipFill>
        <p:spPr bwMode="auto">
          <a:xfrm>
            <a:off x="357158" y="2071678"/>
            <a:ext cx="4868855" cy="3571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928670"/>
            <a:ext cx="8858312" cy="5167330"/>
          </a:xfrm>
        </p:spPr>
        <p:txBody>
          <a:bodyPr>
            <a:normAutofit/>
          </a:bodyPr>
          <a:lstStyle/>
          <a:p>
            <a:r>
              <a:rPr lang="ru-RU" sz="2000" dirty="0" smtClean="0">
                <a:solidFill>
                  <a:schemeClr val="bg2"/>
                </a:solidFill>
                <a:latin typeface="Times New Roman" pitchFamily="18" charset="0"/>
                <a:cs typeface="Times New Roman" pitchFamily="18" charset="0"/>
              </a:rPr>
              <a:t>Почти все древние русские народные инструменты использовались скоморохами – первыми профессиональными актерами на Руси. Они выступали и как певцы, музыканты, сказители, исполнители сценок, дрессировщики, акробаты ещё в XI. </a:t>
            </a:r>
          </a:p>
          <a:p>
            <a:endParaRPr lang="ru-RU" sz="2000" dirty="0" smtClean="0">
              <a:solidFill>
                <a:schemeClr val="bg2"/>
              </a:solidFill>
              <a:latin typeface="Times New Roman" pitchFamily="18" charset="0"/>
              <a:cs typeface="Times New Roman" pitchFamily="18" charset="0"/>
            </a:endParaRPr>
          </a:p>
          <a:p>
            <a:endParaRPr lang="ru-RU" sz="2000" dirty="0" smtClean="0">
              <a:solidFill>
                <a:schemeClr val="bg2"/>
              </a:solidFill>
              <a:latin typeface="Times New Roman" pitchFamily="18" charset="0"/>
              <a:cs typeface="Times New Roman" pitchFamily="18" charset="0"/>
            </a:endParaRPr>
          </a:p>
          <a:p>
            <a:endParaRPr lang="ru-RU" sz="2000" dirty="0" smtClean="0">
              <a:solidFill>
                <a:schemeClr val="bg2"/>
              </a:solidFill>
              <a:latin typeface="Times New Roman" pitchFamily="18" charset="0"/>
              <a:cs typeface="Times New Roman" pitchFamily="18" charset="0"/>
            </a:endParaRPr>
          </a:p>
          <a:p>
            <a:endParaRPr lang="ru-RU" sz="2000" dirty="0" smtClean="0">
              <a:solidFill>
                <a:schemeClr val="bg2"/>
              </a:solidFill>
              <a:latin typeface="Times New Roman" pitchFamily="18" charset="0"/>
              <a:cs typeface="Times New Roman" pitchFamily="18" charset="0"/>
            </a:endParaRPr>
          </a:p>
          <a:p>
            <a:endParaRPr lang="ru-RU" sz="2000" dirty="0" smtClean="0">
              <a:solidFill>
                <a:schemeClr val="bg2"/>
              </a:solidFill>
              <a:latin typeface="Times New Roman" pitchFamily="18" charset="0"/>
              <a:cs typeface="Times New Roman" pitchFamily="18" charset="0"/>
            </a:endParaRPr>
          </a:p>
          <a:p>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Скоморохи кочевали от селения к селению, и поэтому их инструменты были малы по размеру и легки по весу. Репертуар потешников был разнообразным и требовал не только развесёлых сопелей и балалаек, но и гуслей для аккомпанемента баллад .</a:t>
            </a:r>
          </a:p>
          <a:p>
            <a:r>
              <a:rPr lang="ru-RU" sz="1800" dirty="0" smtClean="0">
                <a:solidFill>
                  <a:schemeClr val="bg2"/>
                </a:solidFill>
                <a:latin typeface="Times New Roman" pitchFamily="18" charset="0"/>
                <a:cs typeface="Times New Roman" pitchFamily="18" charset="0"/>
              </a:rPr>
              <a:t>Самыми распространёнными музыкальными инструментами скоморохов были  гусли, бубны , гудки и жалейки </a:t>
            </a:r>
            <a:r>
              <a:rPr lang="ru-RU" sz="1800" dirty="0" smtClean="0"/>
              <a:t>.</a:t>
            </a:r>
            <a:endParaRPr lang="ru-RU" sz="1800" dirty="0" smtClean="0">
              <a:solidFill>
                <a:schemeClr val="bg2"/>
              </a:solidFill>
              <a:latin typeface="Times New Roman" pitchFamily="18" charset="0"/>
              <a:cs typeface="Times New Roman" pitchFamily="18" charset="0"/>
            </a:endParaRPr>
          </a:p>
          <a:p>
            <a:endParaRPr lang="ru-RU" sz="2000" dirty="0" smtClean="0">
              <a:solidFill>
                <a:schemeClr val="bg2"/>
              </a:solidFill>
              <a:latin typeface="Times New Roman" pitchFamily="18" charset="0"/>
              <a:cs typeface="Times New Roman" pitchFamily="18" charset="0"/>
            </a:endParaRPr>
          </a:p>
          <a:p>
            <a:endParaRPr lang="ru-RU" sz="2000" dirty="0" smtClean="0">
              <a:solidFill>
                <a:schemeClr val="bg2"/>
              </a:solidFill>
              <a:latin typeface="Times New Roman" pitchFamily="18" charset="0"/>
              <a:cs typeface="Times New Roman" pitchFamily="18" charset="0"/>
            </a:endParaRPr>
          </a:p>
          <a:p>
            <a:endParaRPr lang="ru-RU" sz="2000" dirty="0">
              <a:solidFill>
                <a:schemeClr val="bg2"/>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285728"/>
            <a:ext cx="8229600" cy="500066"/>
          </a:xfrm>
        </p:spPr>
        <p:txBody>
          <a:bodyPr>
            <a:normAutofit fontScale="90000"/>
          </a:bodyPr>
          <a:lstStyle/>
          <a:p>
            <a:pPr algn="ctr"/>
            <a:r>
              <a:rPr lang="ru-RU" sz="2800" dirty="0" smtClean="0">
                <a:solidFill>
                  <a:schemeClr val="tx1"/>
                </a:solidFill>
                <a:latin typeface="Times New Roman" pitchFamily="18" charset="0"/>
                <a:cs typeface="Times New Roman" pitchFamily="18" charset="0"/>
              </a:rPr>
              <a:t>Скоморохи.</a:t>
            </a:r>
            <a:endParaRPr lang="ru-RU" sz="2800" dirty="0">
              <a:solidFill>
                <a:schemeClr val="tx1"/>
              </a:solidFill>
              <a:latin typeface="Times New Roman" pitchFamily="18" charset="0"/>
              <a:cs typeface="Times New Roman" pitchFamily="18" charset="0"/>
            </a:endParaRPr>
          </a:p>
        </p:txBody>
      </p:sp>
      <p:pic>
        <p:nvPicPr>
          <p:cNvPr id="4" name="Рисунок 3" descr="C:\Users\Asus-PC\Downloads\инстр 3.jpg"/>
          <p:cNvPicPr/>
          <p:nvPr/>
        </p:nvPicPr>
        <p:blipFill>
          <a:blip r:embed="rId2" cstate="print"/>
          <a:srcRect/>
          <a:stretch>
            <a:fillRect/>
          </a:stretch>
        </p:blipFill>
        <p:spPr bwMode="auto">
          <a:xfrm>
            <a:off x="3143240" y="2357430"/>
            <a:ext cx="1169474" cy="1928826"/>
          </a:xfrm>
          <a:prstGeom prst="rect">
            <a:avLst/>
          </a:prstGeom>
          <a:noFill/>
          <a:ln w="9525">
            <a:noFill/>
            <a:miter lim="800000"/>
            <a:headEnd/>
            <a:tailEnd/>
          </a:ln>
        </p:spPr>
      </p:pic>
      <p:pic>
        <p:nvPicPr>
          <p:cNvPr id="5" name="Рисунок 4" descr="https://illustrators.ru/uploads/illustration/image/1399974/main_IMG_2131%D0%BE.jpg"/>
          <p:cNvPicPr/>
          <p:nvPr/>
        </p:nvPicPr>
        <p:blipFill>
          <a:blip r:embed="rId3" cstate="print"/>
          <a:srcRect/>
          <a:stretch>
            <a:fillRect/>
          </a:stretch>
        </p:blipFill>
        <p:spPr bwMode="auto">
          <a:xfrm>
            <a:off x="1071538" y="2143116"/>
            <a:ext cx="1555660" cy="2386014"/>
          </a:xfrm>
          <a:prstGeom prst="rect">
            <a:avLst/>
          </a:prstGeom>
          <a:noFill/>
          <a:ln w="9525">
            <a:noFill/>
            <a:miter lim="800000"/>
            <a:headEnd/>
            <a:tailEnd/>
          </a:ln>
        </p:spPr>
      </p:pic>
      <p:pic>
        <p:nvPicPr>
          <p:cNvPr id="6" name="Рисунок 5" descr="https://ic.pics.livejournal.com/selyanka1/80512851/2629784/2629784_800.jpg"/>
          <p:cNvPicPr/>
          <p:nvPr/>
        </p:nvPicPr>
        <p:blipFill>
          <a:blip r:embed="rId4" cstate="print"/>
          <a:srcRect/>
          <a:stretch>
            <a:fillRect/>
          </a:stretch>
        </p:blipFill>
        <p:spPr bwMode="auto">
          <a:xfrm>
            <a:off x="4643438" y="2214554"/>
            <a:ext cx="1596054" cy="2194920"/>
          </a:xfrm>
          <a:prstGeom prst="rect">
            <a:avLst/>
          </a:prstGeom>
          <a:noFill/>
          <a:ln w="9525">
            <a:noFill/>
            <a:miter lim="800000"/>
            <a:headEnd/>
            <a:tailEnd/>
          </a:ln>
        </p:spPr>
      </p:pic>
      <p:pic>
        <p:nvPicPr>
          <p:cNvPr id="7" name="Рисунок 6" descr="https://img1.liveinternet.ru/images/attach/c/0/117/641/117641313_79563845_c0ccf3d8f4108daad70c2abb605.jpg"/>
          <p:cNvPicPr/>
          <p:nvPr/>
        </p:nvPicPr>
        <p:blipFill>
          <a:blip r:embed="rId5" cstate="print"/>
          <a:srcRect/>
          <a:stretch>
            <a:fillRect/>
          </a:stretch>
        </p:blipFill>
        <p:spPr bwMode="auto">
          <a:xfrm>
            <a:off x="6357950" y="2143116"/>
            <a:ext cx="2468243"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2400" dirty="0" smtClean="0">
                <a:solidFill>
                  <a:schemeClr val="bg2"/>
                </a:solidFill>
                <a:latin typeface="Times New Roman" pitchFamily="18" charset="0"/>
                <a:cs typeface="Times New Roman" pitchFamily="18" charset="0"/>
              </a:rPr>
              <a:t>Однажды у скоморохов появились необычные инструменты. Были они сделаны из высушенной тыквы, к которой привязывалась палка, а вместо двух струн был натянут конский волос.</a:t>
            </a:r>
          </a:p>
          <a:p>
            <a:r>
              <a:rPr lang="ru-RU" sz="2400" dirty="0" smtClean="0">
                <a:solidFill>
                  <a:schemeClr val="bg2"/>
                </a:solidFill>
                <a:latin typeface="Times New Roman" pitchFamily="18" charset="0"/>
                <a:cs typeface="Times New Roman" pitchFamily="18" charset="0"/>
              </a:rPr>
              <a:t>На палке, выполнявшей роль грифа, были сделаны порожки из жил животных. Инструмент настраивался с помощью передвижения этих порожков – так выглядели древние домра и балалайка.</a:t>
            </a:r>
          </a:p>
          <a:p>
            <a:endParaRPr lang="ru-RU" dirty="0"/>
          </a:p>
        </p:txBody>
      </p:sp>
      <p:sp>
        <p:nvSpPr>
          <p:cNvPr id="3" name="Заголовок 2"/>
          <p:cNvSpPr>
            <a:spLocks noGrp="1"/>
          </p:cNvSpPr>
          <p:nvPr>
            <p:ph type="title"/>
          </p:nvPr>
        </p:nvSpPr>
        <p:spPr/>
        <p:txBody>
          <a:bodyPr>
            <a:normAutofit/>
          </a:bodyPr>
          <a:lstStyle/>
          <a:p>
            <a:pPr algn="ctr"/>
            <a:r>
              <a:rPr lang="ru-RU" sz="3200" dirty="0" smtClean="0">
                <a:latin typeface="Times New Roman" pitchFamily="18" charset="0"/>
                <a:cs typeface="Times New Roman" pitchFamily="18" charset="0"/>
              </a:rPr>
              <a:t>Появление домры и балалайки.</a:t>
            </a:r>
            <a:endParaRPr lang="ru-RU" sz="3200" dirty="0">
              <a:latin typeface="Times New Roman" pitchFamily="18" charset="0"/>
              <a:cs typeface="Times New Roman" pitchFamily="18" charset="0"/>
            </a:endParaRPr>
          </a:p>
        </p:txBody>
      </p:sp>
      <p:pic>
        <p:nvPicPr>
          <p:cNvPr id="4" name="Рисунок 3" descr="https://yt3.ggpht.com/ytc/AKedOLR_R47BKKXsLJM02Vvc76H8kHSssFLKlN-kvfY6=s900-c-k-c0x00ffffff-no-rj"/>
          <p:cNvPicPr/>
          <p:nvPr/>
        </p:nvPicPr>
        <p:blipFill>
          <a:blip r:embed="rId2"/>
          <a:srcRect/>
          <a:stretch>
            <a:fillRect/>
          </a:stretch>
        </p:blipFill>
        <p:spPr bwMode="auto">
          <a:xfrm>
            <a:off x="5715008" y="4357694"/>
            <a:ext cx="3233746" cy="23050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026" name="Picture 2" descr="https://ds04.infourok.ru/uploads/ex/0c2b/0008498a-aec11458/3/img35.jpg"/>
          <p:cNvPicPr>
            <a:picLocks noChangeAspect="1" noChangeArrowheads="1"/>
          </p:cNvPicPr>
          <p:nvPr/>
        </p:nvPicPr>
        <p:blipFill>
          <a:blip r:embed="rId2"/>
          <a:srcRect/>
          <a:stretch>
            <a:fillRect/>
          </a:stretch>
        </p:blipFill>
        <p:spPr bwMode="auto">
          <a:xfrm>
            <a:off x="428596" y="357166"/>
            <a:ext cx="8429684" cy="594721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sz="1800" dirty="0" smtClean="0">
                <a:solidFill>
                  <a:schemeClr val="bg2"/>
                </a:solidFill>
                <a:latin typeface="Times New Roman" pitchFamily="18" charset="0"/>
                <a:cs typeface="Times New Roman" pitchFamily="18" charset="0"/>
              </a:rPr>
              <a:t>БАЛАЛАЙКА</a:t>
            </a:r>
            <a:br>
              <a:rPr lang="ru-RU" sz="1800" dirty="0" smtClean="0">
                <a:solidFill>
                  <a:schemeClr val="bg2"/>
                </a:solidFill>
                <a:latin typeface="Times New Roman" pitchFamily="18" charset="0"/>
                <a:cs typeface="Times New Roman" pitchFamily="18" charset="0"/>
              </a:rPr>
            </a:br>
            <a:r>
              <a:rPr lang="ru-RU" sz="1800" dirty="0" smtClean="0">
                <a:solidFill>
                  <a:schemeClr val="bg2"/>
                </a:solidFill>
                <a:latin typeface="Times New Roman" pitchFamily="18" charset="0"/>
                <a:cs typeface="Times New Roman" pitchFamily="18" charset="0"/>
              </a:rPr>
              <a:t>Балалайка стала символом русской культуры. Это трёхструнный щипковый инструмент с треугольной декой. Первые упоминания инструмента датируются XVII в.</a:t>
            </a:r>
            <a:br>
              <a:rPr lang="ru-RU" sz="1800" dirty="0" smtClean="0">
                <a:solidFill>
                  <a:schemeClr val="bg2"/>
                </a:solidFill>
                <a:latin typeface="Times New Roman" pitchFamily="18" charset="0"/>
                <a:cs typeface="Times New Roman" pitchFamily="18" charset="0"/>
              </a:rPr>
            </a:br>
            <a:r>
              <a:rPr lang="ru-RU" sz="1800" dirty="0" smtClean="0">
                <a:solidFill>
                  <a:schemeClr val="bg2"/>
                </a:solidFill>
                <a:latin typeface="Times New Roman" pitchFamily="18" charset="0"/>
                <a:cs typeface="Times New Roman" pitchFamily="18" charset="0"/>
              </a:rPr>
              <a:t>Статус народного инструмента был присвоен ей неспроста. Корень слова балалайка такой же, как в словах балакать или балаболить, которые означают бессодержательный, ненавязчивый разговор. Так и инструмент чаще всего выступал аккомпанементов для досуга русских крестьян.</a:t>
            </a:r>
          </a:p>
          <a:p>
            <a:endParaRPr lang="ru-RU" sz="1800" dirty="0" smtClean="0">
              <a:solidFill>
                <a:schemeClr val="bg2"/>
              </a:solidFill>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p:txBody>
          <a:bodyPr>
            <a:normAutofit/>
          </a:bodyPr>
          <a:lstStyle/>
          <a:p>
            <a:r>
              <a:rPr lang="ru-RU" sz="3200" dirty="0" smtClean="0">
                <a:solidFill>
                  <a:schemeClr val="tx1"/>
                </a:solidFill>
                <a:latin typeface="Times New Roman" pitchFamily="18" charset="0"/>
                <a:cs typeface="Times New Roman" pitchFamily="18" charset="0"/>
              </a:rPr>
              <a:t>Русская берёза, матрёшка, балалайка- символы России.</a:t>
            </a:r>
            <a:endParaRPr lang="ru-RU" sz="3200" dirty="0">
              <a:solidFill>
                <a:schemeClr val="tx1"/>
              </a:solidFill>
              <a:latin typeface="Times New Roman" pitchFamily="18" charset="0"/>
              <a:cs typeface="Times New Roman" pitchFamily="18" charset="0"/>
            </a:endParaRPr>
          </a:p>
        </p:txBody>
      </p:sp>
      <p:pic>
        <p:nvPicPr>
          <p:cNvPr id="4" name="Рисунок 3" descr="https://i05.fotocdn.net/s116/7209bc715bfada74/public_pin_l/2641627440.jpg"/>
          <p:cNvPicPr/>
          <p:nvPr/>
        </p:nvPicPr>
        <p:blipFill>
          <a:blip r:embed="rId2" cstate="print"/>
          <a:srcRect/>
          <a:stretch>
            <a:fillRect/>
          </a:stretch>
        </p:blipFill>
        <p:spPr bwMode="auto">
          <a:xfrm>
            <a:off x="5000628" y="4000504"/>
            <a:ext cx="3793177" cy="2385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857232"/>
            <a:ext cx="8229600" cy="5238768"/>
          </a:xfrm>
        </p:spPr>
        <p:txBody>
          <a:bodyPr>
            <a:normAutofit/>
          </a:bodyPr>
          <a:lstStyle/>
          <a:p>
            <a:r>
              <a:rPr lang="ru-RU" sz="1800" dirty="0" smtClean="0">
                <a:solidFill>
                  <a:schemeClr val="bg2"/>
                </a:solidFill>
                <a:latin typeface="Times New Roman" pitchFamily="18" charset="0"/>
                <a:cs typeface="Times New Roman" pitchFamily="18" charset="0"/>
              </a:rPr>
              <a:t>Сегодня народные музыкальные инструменты представляют важнейшую часть национальной культуры. Проходят различные фестивали и конкурсы исполнителей, ансамблей и оркестров русских народных инструментов , фольклорных коллективов. Состав музыкальных инструментов весьма велик и разнообразен. В каждом регионе России сложилась культура самобытных инструментов, особенности которых во многом определены спецификой развития фольклорной традиции и бытования фольклора.  </a:t>
            </a:r>
          </a:p>
          <a:p>
            <a:pPr>
              <a:buNone/>
            </a:pPr>
            <a:r>
              <a:rPr lang="ru-RU" sz="1800" dirty="0" smtClean="0">
                <a:solidFill>
                  <a:schemeClr val="bg2"/>
                </a:solidFill>
                <a:latin typeface="Times New Roman" pitchFamily="18" charset="0"/>
                <a:cs typeface="Times New Roman" pitchFamily="18" charset="0"/>
              </a:rPr>
              <a:t>Предлагаю прослушать вам два произведения, различных по характеру, исполненные  Национальным академическим оркестром  народных инструментов России им. Н.П. Осипова:</a:t>
            </a:r>
          </a:p>
          <a:p>
            <a:pPr lvl="0"/>
            <a:r>
              <a:rPr lang="ru-RU" sz="1600" b="1" dirty="0" smtClean="0">
                <a:latin typeface="Times New Roman" pitchFamily="18" charset="0"/>
                <a:cs typeface="Times New Roman" pitchFamily="18" charset="0"/>
              </a:rPr>
              <a:t>Русские напевы. Анатолий Тихонов</a:t>
            </a:r>
            <a:endParaRPr lang="ru-RU" sz="1600" dirty="0" smtClean="0">
              <a:latin typeface="Times New Roman" pitchFamily="18" charset="0"/>
              <a:cs typeface="Times New Roman" pitchFamily="18" charset="0"/>
            </a:endParaRPr>
          </a:p>
          <a:p>
            <a:pPr lvl="0"/>
            <a:r>
              <a:rPr lang="ru-RU" sz="1600" b="1" dirty="0" smtClean="0">
                <a:latin typeface="Times New Roman" pitchFamily="18" charset="0"/>
                <a:cs typeface="Times New Roman" pitchFamily="18" charset="0"/>
              </a:rPr>
              <a:t>Русский перепляс. Анатолий Тихонов.</a:t>
            </a:r>
            <a:endParaRPr lang="ru-RU" sz="1600" dirty="0" smtClean="0">
              <a:latin typeface="Times New Roman" pitchFamily="18" charset="0"/>
              <a:cs typeface="Times New Roman" pitchFamily="18" charset="0"/>
            </a:endParaRPr>
          </a:p>
          <a:p>
            <a:pPr>
              <a:buNone/>
            </a:pPr>
            <a:endParaRPr lang="ru-RU" dirty="0"/>
          </a:p>
        </p:txBody>
      </p:sp>
      <p:sp>
        <p:nvSpPr>
          <p:cNvPr id="3" name="Заголовок 2"/>
          <p:cNvSpPr>
            <a:spLocks noGrp="1"/>
          </p:cNvSpPr>
          <p:nvPr>
            <p:ph type="title"/>
          </p:nvPr>
        </p:nvSpPr>
        <p:spPr>
          <a:xfrm>
            <a:off x="457200" y="214290"/>
            <a:ext cx="8229600" cy="928694"/>
          </a:xfrm>
        </p:spPr>
        <p:txBody>
          <a:bodyPr>
            <a:normAutofit fontScale="90000"/>
          </a:bodyPr>
          <a:lstStyle/>
          <a:p>
            <a:pPr algn="ctr"/>
            <a:r>
              <a:rPr lang="ru-RU" sz="2700" b="1" u="sng" dirty="0" smtClean="0">
                <a:latin typeface="Times New Roman" pitchFamily="18" charset="0"/>
                <a:cs typeface="Times New Roman" pitchFamily="18" charset="0"/>
              </a:rPr>
              <a:t>Музыкальные народные инструменты сегодня.</a:t>
            </a:r>
            <a:r>
              <a:rPr lang="ru-RU" dirty="0" smtClean="0"/>
              <a:t/>
            </a:r>
            <a:br>
              <a:rPr lang="ru-RU" dirty="0" smtClean="0"/>
            </a:br>
            <a:endParaRPr lang="ru-RU" dirty="0"/>
          </a:p>
        </p:txBody>
      </p:sp>
      <p:pic>
        <p:nvPicPr>
          <p:cNvPr id="4" name="Рисунок 3" descr="C:\Users\Asus-PC\Desktop\Фото оркестра.png"/>
          <p:cNvPicPr/>
          <p:nvPr/>
        </p:nvPicPr>
        <p:blipFill>
          <a:blip r:embed="rId3"/>
          <a:srcRect/>
          <a:stretch>
            <a:fillRect/>
          </a:stretch>
        </p:blipFill>
        <p:spPr bwMode="auto">
          <a:xfrm>
            <a:off x="4071934" y="4429132"/>
            <a:ext cx="4943473" cy="2428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785794"/>
            <a:ext cx="8229600" cy="5310206"/>
          </a:xfrm>
        </p:spPr>
        <p:txBody>
          <a:bodyPr>
            <a:normAutofit/>
          </a:bodyPr>
          <a:lstStyle/>
          <a:p>
            <a:pPr>
              <a:buNone/>
            </a:pPr>
            <a:r>
              <a:rPr lang="ru-RU" sz="2000" dirty="0" smtClean="0">
                <a:solidFill>
                  <a:schemeClr val="bg2"/>
                </a:solidFill>
                <a:latin typeface="Times New Roman" pitchFamily="18" charset="0"/>
                <a:cs typeface="Times New Roman" pitchFamily="18" charset="0"/>
              </a:rPr>
              <a:t>В заключение этой работы хочу сказать, что будущее русских народных инструментов целиком и полностью зависит от того, с каким рвением мы будем подходить к созданию и пропаганде народной музыки. Но я верю, что интерес к исконно русской музыке и русским народным инструментам не угаснет никогда.</a:t>
            </a:r>
          </a:p>
          <a:p>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561956"/>
          </a:xfrm>
        </p:spPr>
        <p:txBody>
          <a:bodyPr>
            <a:noAutofit/>
          </a:bodyPr>
          <a:lstStyle/>
          <a:p>
            <a:pPr algn="ctr"/>
            <a:r>
              <a:rPr lang="ru-RU" sz="3200" dirty="0" smtClean="0">
                <a:solidFill>
                  <a:schemeClr val="tx1"/>
                </a:solidFill>
                <a:latin typeface="Times New Roman" pitchFamily="18" charset="0"/>
                <a:cs typeface="Times New Roman" pitchFamily="18" charset="0"/>
              </a:rPr>
              <a:t>Заключение</a:t>
            </a:r>
            <a:endParaRPr lang="ru-RU" sz="3200" dirty="0">
              <a:solidFill>
                <a:schemeClr val="tx1"/>
              </a:solidFill>
              <a:latin typeface="Times New Roman" pitchFamily="18" charset="0"/>
              <a:cs typeface="Times New Roman" pitchFamily="18" charset="0"/>
            </a:endParaRPr>
          </a:p>
        </p:txBody>
      </p:sp>
      <p:pic>
        <p:nvPicPr>
          <p:cNvPr id="4" name="Рисунок 3" descr="https://img-fotki.yandex.ru/get/246987/199203331.1ce/0_167a79_4b166336_orig"/>
          <p:cNvPicPr/>
          <p:nvPr/>
        </p:nvPicPr>
        <p:blipFill>
          <a:blip r:embed="rId2"/>
          <a:srcRect/>
          <a:stretch>
            <a:fillRect/>
          </a:stretch>
        </p:blipFill>
        <p:spPr bwMode="auto">
          <a:xfrm>
            <a:off x="3428992" y="4214818"/>
            <a:ext cx="3286148"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214290"/>
            <a:ext cx="5429256" cy="6429420"/>
          </a:xfrm>
        </p:spPr>
        <p:txBody>
          <a:bodyPr>
            <a:normAutofit/>
          </a:bodyPr>
          <a:lstStyle/>
          <a:p>
            <a:r>
              <a:rPr lang="ru-RU" b="1" dirty="0" smtClean="0">
                <a:solidFill>
                  <a:schemeClr val="bg2"/>
                </a:solidFill>
              </a:rPr>
              <a:t>ЦЕЛЬ: </a:t>
            </a:r>
            <a:r>
              <a:rPr lang="ru-RU" dirty="0" smtClean="0">
                <a:solidFill>
                  <a:schemeClr val="bg2"/>
                </a:solidFill>
              </a:rPr>
              <a:t>расширить знания  о русских народных инструментах.  народной музыке,  обрядах и обычаях в Древней Руси.</a:t>
            </a:r>
          </a:p>
          <a:p>
            <a:endParaRPr lang="ru-RU" dirty="0"/>
          </a:p>
        </p:txBody>
      </p:sp>
      <p:sp>
        <p:nvSpPr>
          <p:cNvPr id="3" name="Заголовок 2"/>
          <p:cNvSpPr>
            <a:spLocks noGrp="1"/>
          </p:cNvSpPr>
          <p:nvPr>
            <p:ph type="title"/>
          </p:nvPr>
        </p:nvSpPr>
        <p:spPr>
          <a:xfrm>
            <a:off x="457200" y="152400"/>
            <a:ext cx="3328982" cy="1219200"/>
          </a:xfrm>
        </p:spPr>
        <p:txBody>
          <a:bodyPr/>
          <a:lstStyle/>
          <a:p>
            <a:endParaRPr lang="ru-RU" dirty="0"/>
          </a:p>
        </p:txBody>
      </p:sp>
      <p:pic>
        <p:nvPicPr>
          <p:cNvPr id="4" name="Рисунок 3" descr="C:\Users\Asus-PC\Downloads\Скоморохи.jpg"/>
          <p:cNvPicPr/>
          <p:nvPr/>
        </p:nvPicPr>
        <p:blipFill>
          <a:blip r:embed="rId2"/>
          <a:srcRect/>
          <a:stretch>
            <a:fillRect/>
          </a:stretch>
        </p:blipFill>
        <p:spPr bwMode="auto">
          <a:xfrm>
            <a:off x="214282" y="142852"/>
            <a:ext cx="3571899" cy="4363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214422"/>
            <a:ext cx="5286380" cy="5357850"/>
          </a:xfrm>
        </p:spPr>
        <p:txBody>
          <a:bodyPr>
            <a:normAutofit fontScale="92500"/>
          </a:bodyPr>
          <a:lstStyle/>
          <a:p>
            <a:pPr>
              <a:buNone/>
            </a:pPr>
            <a:r>
              <a:rPr lang="ru-RU" sz="2400" dirty="0" smtClean="0">
                <a:latin typeface="Times New Roman" pitchFamily="18" charset="0"/>
                <a:cs typeface="Times New Roman" pitchFamily="18" charset="0"/>
              </a:rPr>
              <a:t>    Первые народные музыкальные инструменты возникли давным-давно. Ещё в языческой Руси  происхождение музыкальных инструментов связано  было с языческими  богами и владыками ГРОЗ, ВЬЮГ и ВЕТРОВ. Если обратиться к устному народному творчеству, то можно обнаружить в русских сказках, что:</a:t>
            </a:r>
          </a:p>
          <a:p>
            <a:pPr>
              <a:buNone/>
            </a:pPr>
            <a:r>
              <a:rPr lang="ru-RU" sz="2400" dirty="0" smtClean="0">
                <a:latin typeface="Times New Roman" pitchFamily="18" charset="0"/>
                <a:cs typeface="Times New Roman" pitchFamily="18" charset="0"/>
              </a:rPr>
              <a:t>    на звуки </a:t>
            </a:r>
            <a:r>
              <a:rPr lang="ru-RU" sz="2400" b="1" dirty="0" smtClean="0">
                <a:latin typeface="Times New Roman" pitchFamily="18" charset="0"/>
                <a:cs typeface="Times New Roman" pitchFamily="18" charset="0"/>
              </a:rPr>
              <a:t>рога </a:t>
            </a:r>
            <a:r>
              <a:rPr lang="ru-RU" sz="2400" dirty="0" smtClean="0">
                <a:latin typeface="Times New Roman" pitchFamily="18" charset="0"/>
                <a:cs typeface="Times New Roman" pitchFamily="18" charset="0"/>
              </a:rPr>
              <a:t>и</a:t>
            </a:r>
            <a:r>
              <a:rPr lang="ru-RU" sz="2400" b="1" dirty="0" smtClean="0">
                <a:latin typeface="Times New Roman" pitchFamily="18" charset="0"/>
                <a:cs typeface="Times New Roman" pitchFamily="18" charset="0"/>
              </a:rPr>
              <a:t> дудки</a:t>
            </a:r>
            <a:r>
              <a:rPr lang="ru-RU" sz="2400" dirty="0" smtClean="0">
                <a:latin typeface="Times New Roman" pitchFamily="18" charset="0"/>
                <a:cs typeface="Times New Roman" pitchFamily="18" charset="0"/>
              </a:rPr>
              <a:t> являются ратники, против которых не устоит никакая сила;</a:t>
            </a:r>
          </a:p>
          <a:p>
            <a:pPr>
              <a:buNone/>
            </a:pPr>
            <a:r>
              <a:rPr lang="ru-RU" sz="2400" dirty="0" smtClean="0">
                <a:latin typeface="Times New Roman" pitchFamily="18" charset="0"/>
                <a:cs typeface="Times New Roman" pitchFamily="18" charset="0"/>
              </a:rPr>
              <a:t>    чудодейственные </a:t>
            </a:r>
            <a:r>
              <a:rPr lang="ru-RU" sz="2400" b="1" dirty="0" err="1" smtClean="0">
                <a:latin typeface="Times New Roman" pitchFamily="18" charset="0"/>
                <a:cs typeface="Times New Roman" pitchFamily="18" charset="0"/>
              </a:rPr>
              <a:t>гусли-самогуды</a:t>
            </a:r>
            <a:r>
              <a:rPr lang="ru-RU" sz="2400" dirty="0" smtClean="0">
                <a:latin typeface="Times New Roman" pitchFamily="18" charset="0"/>
                <a:cs typeface="Times New Roman" pitchFamily="18" charset="0"/>
              </a:rPr>
              <a:t> сами играют, сами песни поют, заставляют плясать без отдыха.</a:t>
            </a:r>
          </a:p>
          <a:p>
            <a:endParaRPr lang="ru-RU" sz="24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776270"/>
          </a:xfrm>
        </p:spPr>
        <p:txBody>
          <a:bodyPr>
            <a:normAutofit/>
          </a:bodyPr>
          <a:lstStyle/>
          <a:p>
            <a:pPr algn="ctr"/>
            <a:r>
              <a:rPr lang="ru-RU" sz="3200" dirty="0" smtClean="0">
                <a:solidFill>
                  <a:schemeClr val="bg2"/>
                </a:solidFill>
                <a:latin typeface="Times New Roman" pitchFamily="18" charset="0"/>
                <a:cs typeface="Times New Roman" pitchFamily="18" charset="0"/>
              </a:rPr>
              <a:t>История русских народных инструментов.</a:t>
            </a:r>
            <a:endParaRPr lang="ru-RU" sz="3200" dirty="0">
              <a:solidFill>
                <a:schemeClr val="bg2"/>
              </a:solidFill>
              <a:latin typeface="Times New Roman" pitchFamily="18" charset="0"/>
              <a:cs typeface="Times New Roman" pitchFamily="18" charset="0"/>
            </a:endParaRPr>
          </a:p>
        </p:txBody>
      </p:sp>
      <p:pic>
        <p:nvPicPr>
          <p:cNvPr id="4" name="Рисунок 3" descr="https://stihi.ru/pics/2020/07/20/7371.jpg"/>
          <p:cNvPicPr/>
          <p:nvPr/>
        </p:nvPicPr>
        <p:blipFill>
          <a:blip r:embed="rId2"/>
          <a:srcRect/>
          <a:stretch>
            <a:fillRect/>
          </a:stretch>
        </p:blipFill>
        <p:spPr bwMode="auto">
          <a:xfrm>
            <a:off x="5143504" y="1500174"/>
            <a:ext cx="3786182" cy="3167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00042"/>
            <a:ext cx="8229600" cy="5595958"/>
          </a:xfrm>
        </p:spPr>
        <p:txBody>
          <a:bodyPr/>
          <a:lstStyle/>
          <a:p>
            <a:pPr>
              <a:buNone/>
            </a:pPr>
            <a:r>
              <a:rPr lang="ru-RU" dirty="0" smtClean="0"/>
              <a:t>В музыкальном словаре дается такое определение:</a:t>
            </a:r>
          </a:p>
          <a:p>
            <a:pPr>
              <a:buNone/>
            </a:pPr>
            <a:r>
              <a:rPr lang="ru-RU" dirty="0" smtClean="0"/>
              <a:t>«Музыкальные инструменты –это инструменты, предназначенные для извлечения ритмически организованных и фиксированных по высоте звуков или чётко регулируемого ритма, а также шумов».</a:t>
            </a:r>
          </a:p>
          <a:p>
            <a:endParaRPr lang="ru-RU" dirty="0"/>
          </a:p>
        </p:txBody>
      </p:sp>
      <p:sp>
        <p:nvSpPr>
          <p:cNvPr id="3" name="Заголовок 2"/>
          <p:cNvSpPr>
            <a:spLocks noGrp="1"/>
          </p:cNvSpPr>
          <p:nvPr>
            <p:ph type="title"/>
          </p:nvPr>
        </p:nvSpPr>
        <p:spPr>
          <a:xfrm>
            <a:off x="457200" y="152400"/>
            <a:ext cx="8229600" cy="633394"/>
          </a:xfrm>
        </p:spPr>
        <p:txBody>
          <a:bodyPr>
            <a:normAutofit fontScale="90000"/>
          </a:bodyPr>
          <a:lstStyle/>
          <a:p>
            <a:pPr algn="ctr"/>
            <a:r>
              <a:rPr lang="ru-RU" sz="3100" dirty="0" smtClean="0">
                <a:solidFill>
                  <a:schemeClr val="bg2"/>
                </a:solidFill>
                <a:latin typeface="Times New Roman" pitchFamily="18" charset="0"/>
                <a:cs typeface="Times New Roman" pitchFamily="18" charset="0"/>
              </a:rPr>
              <a:t>Что же такое музыкальные инструменты</a:t>
            </a:r>
            <a:r>
              <a:rPr lang="ru-RU" dirty="0" smtClean="0">
                <a:solidFill>
                  <a:schemeClr val="bg2"/>
                </a:solidFill>
              </a:rPr>
              <a:t>?</a:t>
            </a:r>
            <a:endParaRPr lang="ru-RU" dirty="0">
              <a:solidFill>
                <a:schemeClr val="bg2"/>
              </a:solidFill>
            </a:endParaRPr>
          </a:p>
        </p:txBody>
      </p:sp>
      <p:pic>
        <p:nvPicPr>
          <p:cNvPr id="4" name="Рисунок 3" descr="C:\Users\Asus-PC\Downloads\Инстр 1.jpg"/>
          <p:cNvPicPr/>
          <p:nvPr/>
        </p:nvPicPr>
        <p:blipFill>
          <a:blip r:embed="rId2"/>
          <a:srcRect/>
          <a:stretch>
            <a:fillRect/>
          </a:stretch>
        </p:blipFill>
        <p:spPr bwMode="auto">
          <a:xfrm>
            <a:off x="2428860" y="2786058"/>
            <a:ext cx="5857916" cy="350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642918"/>
            <a:ext cx="7000924" cy="5929354"/>
          </a:xfrm>
        </p:spPr>
        <p:txBody>
          <a:bodyPr>
            <a:normAutofit/>
          </a:bodyPr>
          <a:lstStyle/>
          <a:p>
            <a:pPr>
              <a:buNone/>
            </a:pPr>
            <a:r>
              <a:rPr lang="ru-RU" sz="1600" dirty="0" smtClean="0">
                <a:latin typeface="Times New Roman" pitchFamily="18" charset="0"/>
                <a:cs typeface="Times New Roman" pitchFamily="18" charset="0"/>
              </a:rPr>
              <a:t>Первый музыкальный инструмент- это  сам человек. </a:t>
            </a:r>
          </a:p>
          <a:p>
            <a:pPr>
              <a:buNone/>
            </a:pPr>
            <a:r>
              <a:rPr lang="ru-RU" sz="1600" dirty="0" smtClean="0">
                <a:latin typeface="Times New Roman" pitchFamily="18" charset="0"/>
                <a:cs typeface="Times New Roman" pitchFamily="18" charset="0"/>
              </a:rPr>
              <a:t> У человека есть голос, который может издавать певучие звуки разной высоты. А для того чтобы мелодия звучала ритмично, человек то хлопал в ладоши, то размеренно притопывал. Хлопки в ладоши, притопывания — чем не ударные звуки? Поэтому древнейшими музыкальными инструментами стали трещотки и барабаны, с помощью которых очень четко можно передать ритм танца.</a:t>
            </a:r>
          </a:p>
          <a:p>
            <a:pPr>
              <a:buNone/>
            </a:pPr>
            <a:r>
              <a:rPr lang="ru-RU" sz="1600" dirty="0" smtClean="0"/>
              <a:t>Из книги «Рассказы о русских народных музыкальных инструментах» узнаём,  что раньше всех появились </a:t>
            </a:r>
            <a:r>
              <a:rPr lang="ru-RU" sz="1600" dirty="0" smtClean="0">
                <a:solidFill>
                  <a:schemeClr val="bg2"/>
                </a:solidFill>
              </a:rPr>
              <a:t>ударные инструменты </a:t>
            </a:r>
            <a:r>
              <a:rPr lang="ru-RU" sz="1600" dirty="0" smtClean="0"/>
              <a:t>– конечно, самые простые. Затем – </a:t>
            </a:r>
            <a:r>
              <a:rPr lang="ru-RU" sz="1600" dirty="0" smtClean="0">
                <a:solidFill>
                  <a:schemeClr val="bg2"/>
                </a:solidFill>
              </a:rPr>
              <a:t>духовые:</a:t>
            </a:r>
            <a:r>
              <a:rPr lang="ru-RU" sz="1600" dirty="0" smtClean="0"/>
              <a:t> дудки, свистки, а потом флейты из тростника и кости. Позднее люди научились делать флейты, потом появились </a:t>
            </a:r>
            <a:r>
              <a:rPr lang="ru-RU" sz="1600" dirty="0" smtClean="0">
                <a:solidFill>
                  <a:schemeClr val="bg2"/>
                </a:solidFill>
              </a:rPr>
              <a:t>струнные инструменты</a:t>
            </a:r>
            <a:r>
              <a:rPr lang="ru-RU" sz="1600" dirty="0" smtClean="0"/>
              <a:t>, а позже всего – </a:t>
            </a:r>
            <a:r>
              <a:rPr lang="ru-RU" sz="1600" dirty="0" smtClean="0">
                <a:solidFill>
                  <a:schemeClr val="bg2"/>
                </a:solidFill>
              </a:rPr>
              <a:t>смычковые.</a:t>
            </a:r>
          </a:p>
          <a:p>
            <a:pPr>
              <a:buNone/>
            </a:pPr>
            <a:endParaRPr lang="ru-RU" sz="1600" dirty="0" smtClean="0">
              <a:solidFill>
                <a:schemeClr val="bg2"/>
              </a:solidFill>
            </a:endParaRPr>
          </a:p>
          <a:p>
            <a:pPr>
              <a:buNone/>
            </a:pPr>
            <a:r>
              <a:rPr lang="ru-RU" sz="1600" dirty="0" smtClean="0"/>
              <a:t>Когда-то древний человек, затаившийся на болоте, в зарослях камыша, услыхал звук, который не был похож ни  на какие другие. Может быть, этот звук удивил охотника, и он задумался о его происхождении. А через много веков древние сделали открытие – появился свисток.</a:t>
            </a:r>
          </a:p>
          <a:p>
            <a:pPr>
              <a:buNone/>
            </a:pPr>
            <a:endParaRPr lang="ru-RU" sz="1600" dirty="0" smtClean="0"/>
          </a:p>
          <a:p>
            <a:pPr>
              <a:buNone/>
            </a:pPr>
            <a:endParaRPr lang="ru-RU" sz="1600" dirty="0" smtClean="0">
              <a:solidFill>
                <a:schemeClr val="bg2"/>
              </a:solidFill>
            </a:endParaRP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endParaRPr lang="ru-RU" sz="16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561956"/>
          </a:xfrm>
        </p:spPr>
        <p:txBody>
          <a:bodyPr>
            <a:normAutofit/>
          </a:bodyPr>
          <a:lstStyle/>
          <a:p>
            <a:pPr algn="ctr"/>
            <a:r>
              <a:rPr lang="ru-RU" sz="2800" dirty="0" smtClean="0">
                <a:solidFill>
                  <a:schemeClr val="bg2"/>
                </a:solidFill>
                <a:latin typeface="Times New Roman" pitchFamily="18" charset="0"/>
                <a:cs typeface="Times New Roman" pitchFamily="18" charset="0"/>
              </a:rPr>
              <a:t>Появление простейших музыкальных инструментов.</a:t>
            </a:r>
            <a:endParaRPr lang="ru-RU" sz="2800" dirty="0">
              <a:solidFill>
                <a:schemeClr val="bg2"/>
              </a:solidFill>
              <a:latin typeface="Times New Roman" pitchFamily="18" charset="0"/>
              <a:cs typeface="Times New Roman" pitchFamily="18" charset="0"/>
            </a:endParaRPr>
          </a:p>
        </p:txBody>
      </p:sp>
      <p:pic>
        <p:nvPicPr>
          <p:cNvPr id="4" name="Рисунок 3" descr="https://i.pinimg.com/originals/3a/90/47/3a904755db3d0f5cdee6b2ead11b6fd9.jpg"/>
          <p:cNvPicPr/>
          <p:nvPr/>
        </p:nvPicPr>
        <p:blipFill>
          <a:blip r:embed="rId2" cstate="print"/>
          <a:srcRect/>
          <a:stretch>
            <a:fillRect/>
          </a:stretch>
        </p:blipFill>
        <p:spPr bwMode="auto">
          <a:xfrm>
            <a:off x="6858016" y="1500174"/>
            <a:ext cx="2285984" cy="1616050"/>
          </a:xfrm>
          <a:prstGeom prst="rect">
            <a:avLst/>
          </a:prstGeom>
          <a:noFill/>
          <a:ln w="9525">
            <a:noFill/>
            <a:miter lim="800000"/>
            <a:headEnd/>
            <a:tailEnd/>
          </a:ln>
        </p:spPr>
      </p:pic>
      <p:pic>
        <p:nvPicPr>
          <p:cNvPr id="5" name="Рисунок 4" descr="https://www.penbrandt.com/penbrandtprehistoricartifacts/images2016/SB272-(2).jpg"/>
          <p:cNvPicPr/>
          <p:nvPr/>
        </p:nvPicPr>
        <p:blipFill>
          <a:blip r:embed="rId3" cstate="print"/>
          <a:srcRect/>
          <a:stretch>
            <a:fillRect/>
          </a:stretch>
        </p:blipFill>
        <p:spPr bwMode="auto">
          <a:xfrm>
            <a:off x="6643702" y="4929198"/>
            <a:ext cx="2143140" cy="142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857232"/>
            <a:ext cx="8229600" cy="5643602"/>
          </a:xfrm>
        </p:spPr>
        <p:txBody>
          <a:bodyPr>
            <a:normAutofit/>
          </a:bodyPr>
          <a:lstStyle/>
          <a:p>
            <a:pPr>
              <a:buNone/>
            </a:pPr>
            <a:r>
              <a:rPr lang="ru-RU" sz="1800" dirty="0" smtClean="0">
                <a:latin typeface="Times New Roman" pitchFamily="18" charset="0"/>
                <a:cs typeface="Times New Roman" pitchFamily="18" charset="0"/>
              </a:rPr>
              <a:t>Если мы заблудимся в лесу, мы прикладываем ладони ко рту и кричим «Ау!» Ладони направляют звук. Древние охотники, пастухи и воины, словом, все те, кому надо было общаться на расстоянии, заметили эту особенность. Но голосовые связки – довольно хрупкий инструмент. В туман, в мороз и ветер они могут просто отказать. А нельзя ли заменить голосовые связки губами? Или какой-нибудь пластинкой или тросточкой? Оказалось что можно. Если на дне раструба поместить мундштук – то это горн или рожок. А если колебание создает тростинка или пластинка, то это брёлка, жалейка, зурна. А название у них общее – духовые инструменты.</a:t>
            </a:r>
          </a:p>
          <a:p>
            <a:endParaRPr lang="ru-RU" dirty="0"/>
          </a:p>
        </p:txBody>
      </p:sp>
      <p:sp>
        <p:nvSpPr>
          <p:cNvPr id="3" name="Заголовок 2"/>
          <p:cNvSpPr>
            <a:spLocks noGrp="1"/>
          </p:cNvSpPr>
          <p:nvPr>
            <p:ph type="title"/>
          </p:nvPr>
        </p:nvSpPr>
        <p:spPr>
          <a:xfrm>
            <a:off x="457200" y="152400"/>
            <a:ext cx="8229600" cy="633394"/>
          </a:xfrm>
        </p:spPr>
        <p:txBody>
          <a:bodyPr>
            <a:normAutofit/>
          </a:bodyPr>
          <a:lstStyle/>
          <a:p>
            <a:pPr algn="ctr"/>
            <a:r>
              <a:rPr lang="ru-RU" sz="2400" dirty="0" smtClean="0">
                <a:solidFill>
                  <a:schemeClr val="bg2"/>
                </a:solidFill>
                <a:latin typeface="Times New Roman" pitchFamily="18" charset="0"/>
                <a:cs typeface="Times New Roman" pitchFamily="18" charset="0"/>
              </a:rPr>
              <a:t>Появление духовых инструментов.</a:t>
            </a:r>
            <a:endParaRPr lang="ru-RU" sz="2400" dirty="0">
              <a:solidFill>
                <a:schemeClr val="bg2"/>
              </a:solidFill>
              <a:latin typeface="Times New Roman" pitchFamily="18" charset="0"/>
              <a:cs typeface="Times New Roman" pitchFamily="18" charset="0"/>
            </a:endParaRPr>
          </a:p>
        </p:txBody>
      </p:sp>
      <p:pic>
        <p:nvPicPr>
          <p:cNvPr id="4" name="Рисунок 3" descr="https://ds04.infourok.ru/uploads/ex/1341/0003d048-d614ac73/img7.jpg"/>
          <p:cNvPicPr/>
          <p:nvPr/>
        </p:nvPicPr>
        <p:blipFill>
          <a:blip r:embed="rId2"/>
          <a:srcRect l="17386" t="3226" r="19670"/>
          <a:stretch>
            <a:fillRect/>
          </a:stretch>
        </p:blipFill>
        <p:spPr bwMode="auto">
          <a:xfrm>
            <a:off x="428596" y="3500438"/>
            <a:ext cx="2500330" cy="2928958"/>
          </a:xfrm>
          <a:prstGeom prst="rect">
            <a:avLst/>
          </a:prstGeom>
          <a:noFill/>
          <a:ln w="9525">
            <a:noFill/>
            <a:miter lim="800000"/>
            <a:headEnd/>
            <a:tailEnd/>
          </a:ln>
        </p:spPr>
      </p:pic>
      <p:pic>
        <p:nvPicPr>
          <p:cNvPr id="5" name="Рисунок 4" descr="https://st03.kakprosto.ru/images/article/2019/5/30/353934_5cf035ff1b1cf5cf035ff1b20b.jpeg"/>
          <p:cNvPicPr/>
          <p:nvPr/>
        </p:nvPicPr>
        <p:blipFill>
          <a:blip r:embed="rId3"/>
          <a:srcRect/>
          <a:stretch>
            <a:fillRect/>
          </a:stretch>
        </p:blipFill>
        <p:spPr bwMode="auto">
          <a:xfrm>
            <a:off x="3786182" y="3500438"/>
            <a:ext cx="4572032"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785794"/>
            <a:ext cx="8229600" cy="5310206"/>
          </a:xfrm>
        </p:spPr>
        <p:txBody>
          <a:bodyPr>
            <a:normAutofit/>
          </a:bodyPr>
          <a:lstStyle/>
          <a:p>
            <a:pPr algn="just"/>
            <a:r>
              <a:rPr lang="ru-RU" sz="1800" dirty="0" smtClean="0">
                <a:solidFill>
                  <a:schemeClr val="bg2"/>
                </a:solidFill>
                <a:latin typeface="Times New Roman" pitchFamily="18" charset="0"/>
                <a:cs typeface="Times New Roman" pitchFamily="18" charset="0"/>
              </a:rPr>
              <a:t>Итак, к группе духовых музыкальных инструментов относятся все те музыкальные инструменты, звук в которых образуется при помощи воздуха. Как управлять этими звуками, подсказала сама природа: ветер свистел, заставлял дрожать и колебаться различные предметы, усиливал и разносил звуки, издаваемые другими. Человек заметил, что ветер, гудящий в печной трубе или в большом дупле, издает низкие, басовые звуки, а из узеньких стволов камыша раздаются звуки высокие, свистящие. Так постепенно появились разновидности духовых инструментов. </a:t>
            </a:r>
          </a:p>
          <a:p>
            <a:pPr algn="just"/>
            <a:endParaRPr lang="ru-RU" sz="1800" dirty="0" smtClean="0">
              <a:solidFill>
                <a:schemeClr val="bg2"/>
              </a:solidFill>
              <a:latin typeface="Times New Roman" pitchFamily="18" charset="0"/>
              <a:cs typeface="Times New Roman" pitchFamily="18" charset="0"/>
            </a:endParaRPr>
          </a:p>
          <a:p>
            <a:pPr algn="just"/>
            <a:endParaRPr lang="ru-RU" sz="1800" dirty="0" smtClean="0">
              <a:solidFill>
                <a:schemeClr val="bg2"/>
              </a:solidFill>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a:xfrm>
            <a:off x="457200" y="152400"/>
            <a:ext cx="8229600" cy="561956"/>
          </a:xfrm>
        </p:spPr>
        <p:txBody>
          <a:bodyPr>
            <a:normAutofit/>
          </a:bodyPr>
          <a:lstStyle/>
          <a:p>
            <a:pPr algn="ctr"/>
            <a:r>
              <a:rPr lang="ru-RU" sz="2800" dirty="0" smtClean="0">
                <a:latin typeface="Times New Roman" pitchFamily="18" charset="0"/>
                <a:cs typeface="Times New Roman" pitchFamily="18" charset="0"/>
              </a:rPr>
              <a:t>Разновидности  духовых инструментов.</a:t>
            </a:r>
            <a:endParaRPr lang="ru-RU" sz="2800" dirty="0">
              <a:latin typeface="Times New Roman" pitchFamily="18" charset="0"/>
              <a:cs typeface="Times New Roman" pitchFamily="18" charset="0"/>
            </a:endParaRPr>
          </a:p>
        </p:txBody>
      </p:sp>
      <p:pic>
        <p:nvPicPr>
          <p:cNvPr id="4" name="Содержимое 3" descr="https://ds05.infourok.ru/uploads/ex/073e/000e862d-53db3399/hello_html_43d5c697.jpg"/>
          <p:cNvPicPr>
            <a:picLocks/>
          </p:cNvPicPr>
          <p:nvPr/>
        </p:nvPicPr>
        <p:blipFill>
          <a:blip r:embed="rId2"/>
          <a:srcRect/>
          <a:stretch>
            <a:fillRect/>
          </a:stretch>
        </p:blipFill>
        <p:spPr bwMode="auto">
          <a:xfrm>
            <a:off x="2643174" y="3214686"/>
            <a:ext cx="4000528"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490518"/>
          </a:xfrm>
        </p:spPr>
        <p:txBody>
          <a:bodyPr>
            <a:noAutofit/>
          </a:bodyPr>
          <a:lstStyle/>
          <a:p>
            <a:pPr algn="ctr"/>
            <a:r>
              <a:rPr lang="ru-RU" sz="2800" dirty="0" smtClean="0">
                <a:solidFill>
                  <a:schemeClr val="bg2"/>
                </a:solidFill>
                <a:latin typeface="Times New Roman" pitchFamily="18" charset="0"/>
                <a:cs typeface="Times New Roman" pitchFamily="18" charset="0"/>
              </a:rPr>
              <a:t>Струнные</a:t>
            </a:r>
            <a:r>
              <a:rPr lang="ru-RU" sz="2800" dirty="0" smtClean="0">
                <a:solidFill>
                  <a:schemeClr val="bg2"/>
                </a:solidFill>
              </a:rPr>
              <a:t> музыкальные инструменты</a:t>
            </a:r>
            <a:endParaRPr lang="ru-RU" sz="2800" dirty="0">
              <a:solidFill>
                <a:schemeClr val="bg2"/>
              </a:solidFill>
            </a:endParaRPr>
          </a:p>
        </p:txBody>
      </p:sp>
      <p:sp>
        <p:nvSpPr>
          <p:cNvPr id="5" name="Содержимое 4"/>
          <p:cNvSpPr>
            <a:spLocks noGrp="1"/>
          </p:cNvSpPr>
          <p:nvPr>
            <p:ph idx="1"/>
          </p:nvPr>
        </p:nvSpPr>
        <p:spPr>
          <a:xfrm>
            <a:off x="457200" y="785794"/>
            <a:ext cx="8229600" cy="5429288"/>
          </a:xfrm>
        </p:spPr>
        <p:txBody>
          <a:bodyPr/>
          <a:lstStyle/>
          <a:p>
            <a:r>
              <a:rPr lang="ru-RU" sz="2000" dirty="0" smtClean="0">
                <a:latin typeface="Times New Roman" pitchFamily="18" charset="0"/>
                <a:cs typeface="Times New Roman" pitchFamily="18" charset="0"/>
              </a:rPr>
              <a:t>Струнные музыкальные инструменты можно сравнить с охотничьим луком. Если отпустить тетиву лука, она запоёт. А если натянуть на лук несколько струн, - получится арфа. Видимо древний охотник заметил, что разные луки поют по-разному. Одни выше, другие ниже. Можно было сделать несколько луков разной величины и исполнять на них мелодию из трёх-четырёх звуков. Но тогда удобнее струны натянуть на деревянной раме. Так возникает музыкальный инструмент.</a:t>
            </a:r>
          </a:p>
          <a:p>
            <a:endParaRPr lang="ru-RU" sz="2000" dirty="0" smtClean="0">
              <a:latin typeface="Times New Roman" pitchFamily="18" charset="0"/>
              <a:cs typeface="Times New Roman" pitchFamily="18" charset="0"/>
            </a:endParaRPr>
          </a:p>
          <a:p>
            <a:endParaRPr lang="ru-RU" dirty="0"/>
          </a:p>
        </p:txBody>
      </p:sp>
      <p:pic>
        <p:nvPicPr>
          <p:cNvPr id="6" name="Рисунок 5" descr="https://www.culture.ru/storage/images/4e6545dd4f5fd3e73bf7af6a15902d3d/d4703969c33aaa55d0e39d0d4ed5b9b1.jpeg"/>
          <p:cNvPicPr/>
          <p:nvPr/>
        </p:nvPicPr>
        <p:blipFill>
          <a:blip r:embed="rId2"/>
          <a:srcRect/>
          <a:stretch>
            <a:fillRect/>
          </a:stretch>
        </p:blipFill>
        <p:spPr bwMode="auto">
          <a:xfrm>
            <a:off x="4857752" y="3571876"/>
            <a:ext cx="3627016" cy="2630072"/>
          </a:xfrm>
          <a:prstGeom prst="rect">
            <a:avLst/>
          </a:prstGeom>
          <a:noFill/>
          <a:ln w="9525">
            <a:noFill/>
            <a:miter lim="800000"/>
            <a:headEnd/>
            <a:tailEnd/>
          </a:ln>
        </p:spPr>
      </p:pic>
      <p:pic>
        <p:nvPicPr>
          <p:cNvPr id="7" name="Рисунок 6" descr="https://pm1.narvii.com/7992/a7b983d1cb8d1cda4df0ce317ddcd343a1735c43r1-1661-1166v2_hq.jpg"/>
          <p:cNvPicPr/>
          <p:nvPr/>
        </p:nvPicPr>
        <p:blipFill>
          <a:blip r:embed="rId3"/>
          <a:srcRect/>
          <a:stretch>
            <a:fillRect/>
          </a:stretch>
        </p:blipFill>
        <p:spPr bwMode="auto">
          <a:xfrm>
            <a:off x="1000100" y="3786190"/>
            <a:ext cx="3149379" cy="2208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142852"/>
            <a:ext cx="4972056" cy="5953148"/>
          </a:xfrm>
        </p:spPr>
        <p:txBody>
          <a:bodyPr>
            <a:normAutofit lnSpcReduction="10000"/>
          </a:bodyPr>
          <a:lstStyle/>
          <a:p>
            <a:pPr>
              <a:buNone/>
            </a:pPr>
            <a:r>
              <a:rPr lang="ru-RU" sz="1800" dirty="0" smtClean="0">
                <a:latin typeface="Times New Roman" pitchFamily="18" charset="0"/>
                <a:cs typeface="Times New Roman" pitchFamily="18" charset="0"/>
              </a:rPr>
              <a:t>О том, на чем играли наши предки, можно узнать из картин, рукописных брошюр и лубков.</a:t>
            </a:r>
          </a:p>
          <a:p>
            <a:pPr>
              <a:buNone/>
            </a:pPr>
            <a:r>
              <a:rPr lang="ru-RU" sz="1800" dirty="0" smtClean="0">
                <a:latin typeface="Times New Roman" pitchFamily="18" charset="0"/>
                <a:cs typeface="Times New Roman" pitchFamily="18" charset="0"/>
              </a:rPr>
              <a:t>Некоторое количество инструментов было найдено во время </a:t>
            </a:r>
            <a:r>
              <a:rPr lang="ru-RU" sz="1800" b="1" dirty="0" smtClean="0">
                <a:latin typeface="Times New Roman" pitchFamily="18" charset="0"/>
                <a:cs typeface="Times New Roman" pitchFamily="18" charset="0"/>
              </a:rPr>
              <a:t>раскопок,</a:t>
            </a:r>
            <a:r>
              <a:rPr lang="ru-RU" sz="1800" dirty="0" smtClean="0">
                <a:latin typeface="Times New Roman" pitchFamily="18" charset="0"/>
                <a:cs typeface="Times New Roman" pitchFamily="18" charset="0"/>
              </a:rPr>
              <a:t> и теперь уже ни у кого не может быть сомнений, что они действительно были распространены на Руси. Наши предки жить не могли без музыки. Очень многие из них умели самостоятельно изготавливать простейшие инструменты, которые затем передавались по наследству.</a:t>
            </a:r>
          </a:p>
          <a:p>
            <a:pPr>
              <a:buNone/>
            </a:pPr>
            <a:r>
              <a:rPr lang="ru-RU" sz="1800" dirty="0" smtClean="0">
                <a:latin typeface="Times New Roman" pitchFamily="18" charset="0"/>
                <a:cs typeface="Times New Roman" pitchFamily="18" charset="0"/>
              </a:rPr>
              <a:t>При археологических раскопках, проводившихся в Новгороде (1951-1962 гг.), в культурном слое XI века среди предметов из кожи, кости, тканей и дерева были обнаружены и музыкальные инструменты. В числе находок были детали и самых древних гуслей.</a:t>
            </a:r>
          </a:p>
          <a:p>
            <a:pPr>
              <a:buNone/>
            </a:pPr>
            <a:r>
              <a:rPr lang="ru-RU" sz="1900" dirty="0" smtClean="0"/>
              <a:t>Одними из первых в Древней Руси были следующие музыкальные инструменты: деревянные трубы и рога, колокольчики, глиняные свистульки, флейта, гусли, сопель и свирель, било.</a:t>
            </a:r>
          </a:p>
          <a:p>
            <a:endParaRPr lang="ru-RU" dirty="0"/>
          </a:p>
        </p:txBody>
      </p:sp>
      <p:sp>
        <p:nvSpPr>
          <p:cNvPr id="3" name="Заголовок 2"/>
          <p:cNvSpPr>
            <a:spLocks noGrp="1"/>
          </p:cNvSpPr>
          <p:nvPr>
            <p:ph type="title"/>
          </p:nvPr>
        </p:nvSpPr>
        <p:spPr>
          <a:xfrm>
            <a:off x="457200" y="152400"/>
            <a:ext cx="3186106" cy="2347906"/>
          </a:xfrm>
        </p:spPr>
        <p:txBody>
          <a:bodyPr/>
          <a:lstStyle/>
          <a:p>
            <a:endParaRPr lang="ru-RU" dirty="0"/>
          </a:p>
        </p:txBody>
      </p:sp>
      <p:pic>
        <p:nvPicPr>
          <p:cNvPr id="4" name="Рисунок 3" descr="https://xn--j1ahfl.xn--p1ai/data/edu/images/8418_g.jpeg">
            <a:hlinkClick r:id="rId2" tgtFrame="&quot;_blank&quot;"/>
          </p:cNvPr>
          <p:cNvPicPr/>
          <p:nvPr/>
        </p:nvPicPr>
        <p:blipFill>
          <a:blip r:embed="rId3"/>
          <a:srcRect/>
          <a:stretch>
            <a:fillRect/>
          </a:stretch>
        </p:blipFill>
        <p:spPr bwMode="auto">
          <a:xfrm>
            <a:off x="500034" y="500042"/>
            <a:ext cx="3048000" cy="2000250"/>
          </a:xfrm>
          <a:prstGeom prst="rect">
            <a:avLst/>
          </a:prstGeom>
          <a:noFill/>
          <a:ln w="9525">
            <a:noFill/>
            <a:miter lim="800000"/>
            <a:headEnd/>
            <a:tailEnd/>
          </a:ln>
        </p:spPr>
      </p:pic>
      <p:pic>
        <p:nvPicPr>
          <p:cNvPr id="5" name="Рисунок 4" descr="https://xn--j1ahfl.xn--p1ai/data/edu/images/8418_c.png"/>
          <p:cNvPicPr/>
          <p:nvPr/>
        </p:nvPicPr>
        <p:blipFill>
          <a:blip r:embed="rId4"/>
          <a:srcRect/>
          <a:stretch>
            <a:fillRect/>
          </a:stretch>
        </p:blipFill>
        <p:spPr bwMode="auto">
          <a:xfrm>
            <a:off x="357158" y="2786058"/>
            <a:ext cx="3438525"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392</TotalTime>
  <Words>895</Words>
  <PresentationFormat>Экран (4:3)</PresentationFormat>
  <Paragraphs>63</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Бумажная</vt:lpstr>
      <vt:lpstr>Тема творческого проекта:  «Музыкальные инструменты.  Народное искусство Древней Руси» </vt:lpstr>
      <vt:lpstr>Слайд 2</vt:lpstr>
      <vt:lpstr>История русских народных инструментов.</vt:lpstr>
      <vt:lpstr>Что же такое музыкальные инструменты?</vt:lpstr>
      <vt:lpstr>Появление простейших музыкальных инструментов.</vt:lpstr>
      <vt:lpstr>Появление духовых инструментов.</vt:lpstr>
      <vt:lpstr>Разновидности  духовых инструментов.</vt:lpstr>
      <vt:lpstr>Струнные музыкальные инструменты</vt:lpstr>
      <vt:lpstr>Слайд 9</vt:lpstr>
      <vt:lpstr>Скоморохи.</vt:lpstr>
      <vt:lpstr>Появление домры и балалайки.</vt:lpstr>
      <vt:lpstr>Слайд 12</vt:lpstr>
      <vt:lpstr>Русская берёза, матрёшка, балалайка- символы России.</vt:lpstr>
      <vt:lpstr>Музыкальные народные инструменты сегодня. </vt:lpstr>
      <vt:lpstr>Заключение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Asus-PC</cp:lastModifiedBy>
  <cp:revision>44</cp:revision>
  <dcterms:created xsi:type="dcterms:W3CDTF">2022-04-10T18:18:21Z</dcterms:created>
  <dcterms:modified xsi:type="dcterms:W3CDTF">2022-07-27T04:56:05Z</dcterms:modified>
</cp:coreProperties>
</file>