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87" r:id="rId3"/>
    <p:sldId id="291" r:id="rId4"/>
    <p:sldId id="293" r:id="rId5"/>
    <p:sldId id="295" r:id="rId6"/>
    <p:sldId id="296" r:id="rId7"/>
    <p:sldId id="298" r:id="rId8"/>
    <p:sldId id="297" r:id="rId9"/>
    <p:sldId id="299" r:id="rId10"/>
    <p:sldId id="300" r:id="rId11"/>
    <p:sldId id="301" r:id="rId12"/>
    <p:sldId id="302" r:id="rId13"/>
    <p:sldId id="303" r:id="rId14"/>
    <p:sldId id="304" r:id="rId15"/>
    <p:sldId id="305" r:id="rId16"/>
    <p:sldId id="306" r:id="rId17"/>
    <p:sldId id="307" r:id="rId18"/>
    <p:sldId id="308" r:id="rId19"/>
    <p:sldId id="309" r:id="rId20"/>
    <p:sldId id="350" r:id="rId21"/>
    <p:sldId id="351" r:id="rId22"/>
    <p:sldId id="352" r:id="rId23"/>
    <p:sldId id="310" r:id="rId24"/>
    <p:sldId id="312" r:id="rId25"/>
    <p:sldId id="313" r:id="rId26"/>
    <p:sldId id="311" r:id="rId27"/>
    <p:sldId id="316" r:id="rId28"/>
    <p:sldId id="343" r:id="rId29"/>
    <p:sldId id="345" r:id="rId30"/>
    <p:sldId id="321" r:id="rId31"/>
    <p:sldId id="355" r:id="rId32"/>
    <p:sldId id="353" r:id="rId33"/>
    <p:sldId id="354" r:id="rId34"/>
    <p:sldId id="349" r:id="rId35"/>
    <p:sldId id="347" r:id="rId36"/>
    <p:sldId id="333" r:id="rId37"/>
    <p:sldId id="335" r:id="rId38"/>
    <p:sldId id="334" r:id="rId39"/>
    <p:sldId id="337" r:id="rId40"/>
    <p:sldId id="339" r:id="rId41"/>
    <p:sldId id="341" r:id="rId42"/>
    <p:sldId id="331" r:id="rId43"/>
    <p:sldId id="328" r:id="rId44"/>
    <p:sldId id="324" r:id="rId45"/>
    <p:sldId id="322" r:id="rId46"/>
    <p:sldId id="325" r:id="rId47"/>
    <p:sldId id="326" r:id="rId48"/>
    <p:sldId id="327" r:id="rId49"/>
    <p:sldId id="332" r:id="rId5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84496" autoAdjust="0"/>
  </p:normalViewPr>
  <p:slideViewPr>
    <p:cSldViewPr>
      <p:cViewPr varScale="1">
        <p:scale>
          <a:sx n="61" d="100"/>
          <a:sy n="61" d="100"/>
        </p:scale>
        <p:origin x="-161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F0D2C77A-BD5A-4021-991A-C57D5B388EA7}" type="datetimeFigureOut">
              <a:rPr lang="ru-RU" smtClean="0"/>
              <a:pPr/>
              <a:t>24.04.2019</a:t>
            </a:fld>
            <a:endParaRPr lang="ru-RU"/>
          </a:p>
        </p:txBody>
      </p:sp>
      <p:sp>
        <p:nvSpPr>
          <p:cNvPr id="16" name="Номер слайда 15"/>
          <p:cNvSpPr>
            <a:spLocks noGrp="1"/>
          </p:cNvSpPr>
          <p:nvPr>
            <p:ph type="sldNum" sz="quarter" idx="11"/>
          </p:nvPr>
        </p:nvSpPr>
        <p:spPr/>
        <p:txBody>
          <a:bodyPr/>
          <a:lstStyle/>
          <a:p>
            <a:fld id="{F3DB634D-3FCA-4D26-BB0D-549594A86DC3}"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transition spd="med">
    <p:strips dir="ru"/>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0D2C77A-BD5A-4021-991A-C57D5B388EA7}" type="datetimeFigureOut">
              <a:rPr lang="ru-RU" smtClean="0"/>
              <a:pPr/>
              <a:t>24.04.2019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3DB634D-3FCA-4D26-BB0D-549594A86DC3}" type="slidenum">
              <a:rPr lang="ru-RU" smtClean="0"/>
              <a:pPr/>
              <a:t>‹#›</a:t>
            </a:fld>
            <a:endParaRPr lang="ru-RU"/>
          </a:p>
        </p:txBody>
      </p:sp>
    </p:spTree>
  </p:cSld>
  <p:clrMapOvr>
    <a:masterClrMapping/>
  </p:clrMapOvr>
  <p:transition spd="med">
    <p:strips dir="ru"/>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0D2C77A-BD5A-4021-991A-C57D5B388EA7}" type="datetimeFigureOut">
              <a:rPr lang="ru-RU" smtClean="0"/>
              <a:pPr/>
              <a:t>24.04.2019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3DB634D-3FCA-4D26-BB0D-549594A86DC3}" type="slidenum">
              <a:rPr lang="ru-RU" smtClean="0"/>
              <a:pPr/>
              <a:t>‹#›</a:t>
            </a:fld>
            <a:endParaRPr lang="ru-RU"/>
          </a:p>
        </p:txBody>
      </p:sp>
    </p:spTree>
  </p:cSld>
  <p:clrMapOvr>
    <a:masterClrMapping/>
  </p:clrMapOvr>
  <p:transition spd="med">
    <p:strips dir="ru"/>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Объект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F0D2C77A-BD5A-4021-991A-C57D5B388EA7}" type="datetimeFigureOut">
              <a:rPr lang="ru-RU" smtClean="0"/>
              <a:pPr/>
              <a:t>24.04.2019</a:t>
            </a:fld>
            <a:endParaRPr lang="ru-RU"/>
          </a:p>
        </p:txBody>
      </p:sp>
      <p:sp>
        <p:nvSpPr>
          <p:cNvPr id="15" name="Номер слайда 14"/>
          <p:cNvSpPr>
            <a:spLocks noGrp="1"/>
          </p:cNvSpPr>
          <p:nvPr>
            <p:ph type="sldNum" sz="quarter" idx="15"/>
          </p:nvPr>
        </p:nvSpPr>
        <p:spPr/>
        <p:txBody>
          <a:bodyPr/>
          <a:lstStyle>
            <a:lvl1pPr algn="ctr">
              <a:defRPr/>
            </a:lvl1pPr>
          </a:lstStyle>
          <a:p>
            <a:fld id="{F3DB634D-3FCA-4D26-BB0D-549594A86DC3}"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transition spd="med">
    <p:strips dir="ru"/>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F0D2C77A-BD5A-4021-991A-C57D5B388EA7}" type="datetimeFigureOut">
              <a:rPr lang="ru-RU" smtClean="0"/>
              <a:pPr/>
              <a:t>24.04.2019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3DB634D-3FCA-4D26-BB0D-549594A86DC3}"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strips dir="ru"/>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F0D2C77A-BD5A-4021-991A-C57D5B388EA7}" type="datetimeFigureOut">
              <a:rPr lang="ru-RU" smtClean="0"/>
              <a:pPr/>
              <a:t>24.04.2019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3DB634D-3FCA-4D26-BB0D-549594A86DC3}"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Объект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transition spd="med">
    <p:strips dir="ru"/>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F3DB634D-3FCA-4D26-BB0D-549594A86DC3}"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F0D2C77A-BD5A-4021-991A-C57D5B388EA7}" type="datetimeFigureOut">
              <a:rPr lang="ru-RU" smtClean="0"/>
              <a:pPr/>
              <a:t>24.04.2019</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Объект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Объект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strips dir="ru"/>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F0D2C77A-BD5A-4021-991A-C57D5B388EA7}" type="datetimeFigureOut">
              <a:rPr lang="ru-RU" smtClean="0"/>
              <a:pPr/>
              <a:t>24.04.2019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3DB634D-3FCA-4D26-BB0D-549594A86DC3}"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transition spd="med">
    <p:strips dir="ru"/>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0D2C77A-BD5A-4021-991A-C57D5B388EA7}" type="datetimeFigureOut">
              <a:rPr lang="ru-RU" smtClean="0"/>
              <a:pPr/>
              <a:t>24.04.2019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3DB634D-3FCA-4D26-BB0D-549594A86DC3}" type="slidenum">
              <a:rPr lang="ru-RU" smtClean="0"/>
              <a:pPr/>
              <a:t>‹#›</a:t>
            </a:fld>
            <a:endParaRPr lang="ru-RU"/>
          </a:p>
        </p:txBody>
      </p:sp>
    </p:spTree>
  </p:cSld>
  <p:clrMapOvr>
    <a:masterClrMapping/>
  </p:clrMapOvr>
  <p:transition spd="med">
    <p:strips dir="ru"/>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Объект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F0D2C77A-BD5A-4021-991A-C57D5B388EA7}" type="datetimeFigureOut">
              <a:rPr lang="ru-RU" smtClean="0"/>
              <a:pPr/>
              <a:t>24.04.2019</a:t>
            </a:fld>
            <a:endParaRPr lang="ru-RU"/>
          </a:p>
        </p:txBody>
      </p:sp>
      <p:sp>
        <p:nvSpPr>
          <p:cNvPr id="9" name="Номер слайда 8"/>
          <p:cNvSpPr>
            <a:spLocks noGrp="1"/>
          </p:cNvSpPr>
          <p:nvPr>
            <p:ph type="sldNum" sz="quarter" idx="15"/>
          </p:nvPr>
        </p:nvSpPr>
        <p:spPr/>
        <p:txBody>
          <a:bodyPr/>
          <a:lstStyle/>
          <a:p>
            <a:fld id="{F3DB634D-3FCA-4D26-BB0D-549594A86DC3}"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transition spd="med">
    <p:strips dir="ru"/>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F0D2C77A-BD5A-4021-991A-C57D5B388EA7}" type="datetimeFigureOut">
              <a:rPr lang="ru-RU" smtClean="0"/>
              <a:pPr/>
              <a:t>24.04.2019</a:t>
            </a:fld>
            <a:endParaRPr lang="ru-RU"/>
          </a:p>
        </p:txBody>
      </p:sp>
      <p:sp>
        <p:nvSpPr>
          <p:cNvPr id="9" name="Номер слайда 8"/>
          <p:cNvSpPr>
            <a:spLocks noGrp="1"/>
          </p:cNvSpPr>
          <p:nvPr>
            <p:ph type="sldNum" sz="quarter" idx="11"/>
          </p:nvPr>
        </p:nvSpPr>
        <p:spPr/>
        <p:txBody>
          <a:bodyPr/>
          <a:lstStyle/>
          <a:p>
            <a:fld id="{F3DB634D-3FCA-4D26-BB0D-549594A86DC3}"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transition spd="med">
    <p:strips dir="ru"/>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F0D2C77A-BD5A-4021-991A-C57D5B388EA7}" type="datetimeFigureOut">
              <a:rPr lang="ru-RU" smtClean="0"/>
              <a:pPr/>
              <a:t>24.04.2019</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F3DB634D-3FCA-4D26-BB0D-549594A86DC3}"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med">
    <p:strips dir="ru"/>
  </p:transition>
  <p:timing>
    <p:tnLst>
      <p:par>
        <p:cTn id="1" dur="indefinite" restart="never" nodeType="tmRoot"/>
      </p:par>
    </p:tnLst>
  </p:timing>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https://im0-tub-ru.yandex.net/i?id=8f6e0e97f0fc9445ddeb5ed6621c8dba-l&amp;n=13" TargetMode="External"/><Relationship Id="rId2" Type="http://schemas.openxmlformats.org/officeDocument/2006/relationships/image" Target="../media/image13.jpeg"/><Relationship Id="rId1" Type="http://schemas.openxmlformats.org/officeDocument/2006/relationships/slideLayout" Target="../slideLayouts/slideLayout6.xml"/><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6.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6.xml"/><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6.xml"/><Relationship Id="rId5" Type="http://schemas.openxmlformats.org/officeDocument/2006/relationships/image" Target="../media/image33.jpe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slideLayout" Target="../slideLayouts/slideLayout6.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image" Target="../media/image44.jpeg"/><Relationship Id="rId7" Type="http://schemas.openxmlformats.org/officeDocument/2006/relationships/image" Target="../media/image48.jpeg"/><Relationship Id="rId2" Type="http://schemas.openxmlformats.org/officeDocument/2006/relationships/image" Target="../media/image43.jpeg"/><Relationship Id="rId1" Type="http://schemas.openxmlformats.org/officeDocument/2006/relationships/slideLayout" Target="../slideLayouts/slideLayout6.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2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6.xml"/><Relationship Id="rId4" Type="http://schemas.openxmlformats.org/officeDocument/2006/relationships/image" Target="../media/image57.jpeg"/></Relationships>
</file>

<file path=ppt/slides/_rels/slide27.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6.xml"/><Relationship Id="rId5" Type="http://schemas.openxmlformats.org/officeDocument/2006/relationships/image" Target="../media/image62.jpeg"/><Relationship Id="rId4" Type="http://schemas.openxmlformats.org/officeDocument/2006/relationships/image" Target="../media/image61.jpeg"/></Relationships>
</file>

<file path=ppt/slides/_rels/slide29.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hyperlink" Target="http://samoydelkin.ru/wp-content/uploads/2012/03/verbnitsa-2.jpg"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6.xml"/><Relationship Id="rId5" Type="http://schemas.openxmlformats.org/officeDocument/2006/relationships/image" Target="../media/image78.jpeg"/><Relationship Id="rId4" Type="http://schemas.openxmlformats.org/officeDocument/2006/relationships/image" Target="../media/image77.jpeg"/></Relationships>
</file>

<file path=ppt/slides/_rels/slide46.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jpeg"/><Relationship Id="rId1" Type="http://schemas.openxmlformats.org/officeDocument/2006/relationships/slideLayout" Target="../slideLayouts/slideLayout6.xml"/><Relationship Id="rId4" Type="http://schemas.openxmlformats.org/officeDocument/2006/relationships/image" Target="../media/image81.jpeg"/></Relationships>
</file>

<file path=ppt/slides/_rels/slide47.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jpeg"/><Relationship Id="rId1" Type="http://schemas.openxmlformats.org/officeDocument/2006/relationships/slideLayout" Target="../slideLayouts/slideLayout6.xml"/><Relationship Id="rId5" Type="http://schemas.openxmlformats.org/officeDocument/2006/relationships/image" Target="../media/image85.jpeg"/><Relationship Id="rId4" Type="http://schemas.openxmlformats.org/officeDocument/2006/relationships/image" Target="../media/image84.jpeg"/></Relationships>
</file>

<file path=ppt/slides/_rels/slide48.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86.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395536" y="285728"/>
            <a:ext cx="8305800" cy="3489244"/>
          </a:xfrm>
        </p:spPr>
        <p:txBody>
          <a:bodyPr/>
          <a:lstStyle/>
          <a:p>
            <a:pPr algn="ctr"/>
            <a:r>
              <a:rPr lang="ru-RU" sz="8000" b="1" dirty="0" smtClean="0">
                <a:latin typeface="Gabriola" pitchFamily="82" charset="0"/>
              </a:rPr>
              <a:t/>
            </a:r>
            <a:br>
              <a:rPr lang="ru-RU" sz="8000" b="1" dirty="0" smtClean="0">
                <a:latin typeface="Gabriola" pitchFamily="82" charset="0"/>
              </a:rPr>
            </a:br>
            <a:r>
              <a:rPr lang="ru-RU" sz="8000" b="1" dirty="0" smtClean="0">
                <a:latin typeface="Gabriola" pitchFamily="82" charset="0"/>
              </a:rPr>
              <a:t>ИГРУШКИ</a:t>
            </a:r>
            <a:br>
              <a:rPr lang="ru-RU" sz="8000" b="1" dirty="0" smtClean="0">
                <a:latin typeface="Gabriola" pitchFamily="82" charset="0"/>
              </a:rPr>
            </a:br>
            <a:r>
              <a:rPr lang="ru-RU" sz="8000" b="1" dirty="0" smtClean="0">
                <a:latin typeface="Gabriola" pitchFamily="82" charset="0"/>
              </a:rPr>
              <a:t>казаков </a:t>
            </a:r>
            <a:br>
              <a:rPr lang="ru-RU" sz="8000" b="1" dirty="0" smtClean="0">
                <a:latin typeface="Gabriola" pitchFamily="82" charset="0"/>
              </a:rPr>
            </a:br>
            <a:endParaRPr lang="ru-RU" sz="8000" b="1" dirty="0">
              <a:latin typeface="Gabriola" pitchFamily="82" charset="0"/>
            </a:endParaRPr>
          </a:p>
        </p:txBody>
      </p:sp>
      <p:sp>
        <p:nvSpPr>
          <p:cNvPr id="2" name="Подзаголовок 1"/>
          <p:cNvSpPr>
            <a:spLocks noGrp="1"/>
          </p:cNvSpPr>
          <p:nvPr>
            <p:ph type="subTitle" idx="1"/>
          </p:nvPr>
        </p:nvSpPr>
        <p:spPr>
          <a:xfrm>
            <a:off x="2857488" y="3699804"/>
            <a:ext cx="5905512" cy="2229526"/>
          </a:xfrm>
        </p:spPr>
        <p:txBody>
          <a:bodyPr/>
          <a:lstStyle/>
          <a:p>
            <a:pPr algn="l"/>
            <a:r>
              <a:rPr lang="ru-RU" dirty="0" smtClean="0">
                <a:solidFill>
                  <a:srgbClr val="FF0000"/>
                </a:solidFill>
              </a:rPr>
              <a:t>Подготовил: </a:t>
            </a:r>
            <a:endParaRPr lang="en-US" dirty="0" smtClean="0">
              <a:solidFill>
                <a:srgbClr val="FF0000"/>
              </a:solidFill>
            </a:endParaRPr>
          </a:p>
          <a:p>
            <a:pPr algn="l"/>
            <a:r>
              <a:rPr lang="en-US" dirty="0" smtClean="0">
                <a:solidFill>
                  <a:srgbClr val="FF0000"/>
                </a:solidFill>
              </a:rPr>
              <a:t>(</a:t>
            </a:r>
            <a:r>
              <a:rPr lang="ru-RU" dirty="0" smtClean="0">
                <a:solidFill>
                  <a:srgbClr val="FF0000"/>
                </a:solidFill>
              </a:rPr>
              <a:t>в рамках регионального компонента)</a:t>
            </a:r>
          </a:p>
          <a:p>
            <a:pPr algn="l"/>
            <a:r>
              <a:rPr lang="ru-RU" dirty="0" smtClean="0">
                <a:solidFill>
                  <a:srgbClr val="FF0000"/>
                </a:solidFill>
              </a:rPr>
              <a:t>                                               музыкальный руководитель</a:t>
            </a:r>
          </a:p>
          <a:p>
            <a:pPr algn="l"/>
            <a:r>
              <a:rPr lang="ru-RU" dirty="0" smtClean="0">
                <a:solidFill>
                  <a:srgbClr val="FF0000"/>
                </a:solidFill>
              </a:rPr>
              <a:t>МБДОУ детский сад №7 «Улыбка»</a:t>
            </a:r>
          </a:p>
          <a:p>
            <a:pPr algn="l"/>
            <a:r>
              <a:rPr lang="ru-RU" dirty="0" err="1" smtClean="0">
                <a:solidFill>
                  <a:srgbClr val="FF0000"/>
                </a:solidFill>
              </a:rPr>
              <a:t>Бутенко</a:t>
            </a:r>
            <a:r>
              <a:rPr lang="ru-RU" dirty="0" smtClean="0">
                <a:solidFill>
                  <a:srgbClr val="FF0000"/>
                </a:solidFill>
              </a:rPr>
              <a:t> Анна Васильевна</a:t>
            </a:r>
          </a:p>
          <a:p>
            <a:pPr algn="l"/>
            <a:endParaRPr lang="ru-RU" dirty="0"/>
          </a:p>
        </p:txBody>
      </p:sp>
    </p:spTree>
  </p:cSld>
  <p:clrMapOvr>
    <a:masterClrMapping/>
  </p:clrMapOvr>
  <p:transition spd="med">
    <p:strips dir="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smtClean="0"/>
              <a:t>И птица счастья может взмахнуть деревянным крылом….</a:t>
            </a:r>
            <a:br>
              <a:rPr lang="ru-RU" sz="2400" dirty="0" smtClean="0"/>
            </a:br>
            <a:endParaRPr lang="ru-RU" sz="2400" dirty="0"/>
          </a:p>
        </p:txBody>
      </p:sp>
      <p:pic>
        <p:nvPicPr>
          <p:cNvPr id="3" name="Picture 4" descr="https://image.jimcdn.com/app/cms/image/transf/dimension=750x1280:format=jpg/path/s78945ceaca35cefb/image/i44acf492b8cb1ee2/version/1510179494/image.jpg"/>
          <p:cNvPicPr>
            <a:picLocks noChangeAspect="1" noChangeArrowheads="1"/>
          </p:cNvPicPr>
          <p:nvPr/>
        </p:nvPicPr>
        <p:blipFill>
          <a:blip r:embed="rId2"/>
          <a:srcRect/>
          <a:stretch>
            <a:fillRect/>
          </a:stretch>
        </p:blipFill>
        <p:spPr bwMode="auto">
          <a:xfrm>
            <a:off x="5791758" y="3929066"/>
            <a:ext cx="2995084" cy="2636954"/>
          </a:xfrm>
          <a:prstGeom prst="rect">
            <a:avLst/>
          </a:prstGeom>
          <a:noFill/>
        </p:spPr>
      </p:pic>
      <p:pic>
        <p:nvPicPr>
          <p:cNvPr id="47106" name="Picture 2" descr="https://1.bp.blogspot.com/-ObpMN4kouPg/VtKBBQNZTAI/AAAAAAAAKqI/8Zaa6ECUYDU/s320/801944950.jpg"/>
          <p:cNvPicPr>
            <a:picLocks noChangeAspect="1" noChangeArrowheads="1"/>
          </p:cNvPicPr>
          <p:nvPr/>
        </p:nvPicPr>
        <p:blipFill>
          <a:blip r:embed="rId3"/>
          <a:srcRect/>
          <a:stretch>
            <a:fillRect/>
          </a:stretch>
        </p:blipFill>
        <p:spPr bwMode="auto">
          <a:xfrm>
            <a:off x="214282" y="1500174"/>
            <a:ext cx="5357850" cy="5072098"/>
          </a:xfrm>
          <a:prstGeom prst="rect">
            <a:avLst/>
          </a:prstGeom>
          <a:noFill/>
        </p:spPr>
      </p:pic>
    </p:spTree>
  </p:cSld>
  <p:clrMapOvr>
    <a:masterClrMapping/>
  </p:clrMapOvr>
  <p:transition spd="med">
    <p:strips dir="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4290"/>
            <a:ext cx="8229600" cy="4214842"/>
          </a:xfrm>
        </p:spPr>
        <p:txBody>
          <a:bodyPr>
            <a:normAutofit fontScale="90000"/>
          </a:bodyPr>
          <a:lstStyle/>
          <a:p>
            <a:r>
              <a:rPr lang="ru-RU" sz="2200" dirty="0" smtClean="0">
                <a:solidFill>
                  <a:schemeClr val="tx1"/>
                </a:solidFill>
              </a:rPr>
              <a:t>У малышей были и погремушки, сделанные из ярких декоративных тыковок. В высушенной тыкве проделывали дырочку, просовывали зерна кукурузы, трясли, зерна гремели – ребенок радовался.</a:t>
            </a:r>
            <a:br>
              <a:rPr lang="ru-RU" sz="2200" dirty="0" smtClean="0">
                <a:solidFill>
                  <a:schemeClr val="tx1"/>
                </a:solidFill>
              </a:rPr>
            </a:br>
            <a:r>
              <a:rPr lang="ru-RU" sz="2200" dirty="0" smtClean="0">
                <a:solidFill>
                  <a:schemeClr val="tx1"/>
                </a:solidFill>
              </a:rPr>
              <a:t>У бедных крестьян погремушкой мог послужить высушенный бычий пузырь с зерном внутри. Такая погремушка издавала мягкие звуки, не гремела</a:t>
            </a:r>
            <a:r>
              <a:rPr lang="ru-RU" sz="2000" dirty="0" smtClean="0">
                <a:solidFill>
                  <a:schemeClr val="tx1"/>
                </a:solidFill>
              </a:rPr>
              <a:t>. </a:t>
            </a:r>
            <a:br>
              <a:rPr lang="ru-RU" sz="2000" dirty="0" smtClean="0">
                <a:solidFill>
                  <a:schemeClr val="tx1"/>
                </a:solidFill>
              </a:rPr>
            </a:br>
            <a:r>
              <a:rPr lang="ru-RU" sz="2000" dirty="0" smtClean="0">
                <a:solidFill>
                  <a:schemeClr val="tx1"/>
                </a:solidFill>
              </a:rPr>
              <a:t>Погремушки плели из соломы и тонких стеблей растений, заполняя горохом или кукурузой.</a:t>
            </a:r>
            <a:r>
              <a:rPr lang="ru-RU" sz="2000" dirty="0" smtClean="0"/>
              <a:t/>
            </a:r>
            <a:br>
              <a:rPr lang="ru-RU" sz="2000" dirty="0" smtClean="0"/>
            </a:br>
            <a:r>
              <a:rPr lang="ru-RU" sz="2400" dirty="0" smtClean="0">
                <a:solidFill>
                  <a:schemeClr val="tx1"/>
                </a:solidFill>
              </a:rPr>
              <a:t/>
            </a:r>
            <a:br>
              <a:rPr lang="ru-RU" sz="2400" dirty="0" smtClean="0">
                <a:solidFill>
                  <a:schemeClr val="tx1"/>
                </a:solidFill>
              </a:rPr>
            </a:br>
            <a:r>
              <a:rPr lang="ru-RU" sz="2400" dirty="0" smtClean="0">
                <a:solidFill>
                  <a:schemeClr val="tx1"/>
                </a:solidFill>
              </a:rPr>
              <a:t/>
            </a:r>
            <a:br>
              <a:rPr lang="ru-RU" sz="2400" dirty="0" smtClean="0">
                <a:solidFill>
                  <a:schemeClr val="tx1"/>
                </a:solidFill>
              </a:rPr>
            </a:br>
            <a:r>
              <a:rPr lang="ru-RU" sz="2400" dirty="0" smtClean="0">
                <a:solidFill>
                  <a:schemeClr val="tx1"/>
                </a:solidFill>
              </a:rPr>
              <a:t/>
            </a:r>
            <a:br>
              <a:rPr lang="ru-RU" sz="2400" dirty="0" smtClean="0">
                <a:solidFill>
                  <a:schemeClr val="tx1"/>
                </a:solidFill>
              </a:rPr>
            </a:br>
            <a:r>
              <a:rPr lang="ru-RU" sz="2400" dirty="0" smtClean="0">
                <a:solidFill>
                  <a:schemeClr val="tx1"/>
                </a:solidFill>
              </a:rPr>
              <a:t/>
            </a:r>
            <a:br>
              <a:rPr lang="ru-RU" sz="2400" dirty="0" smtClean="0">
                <a:solidFill>
                  <a:schemeClr val="tx1"/>
                </a:solidFill>
              </a:rPr>
            </a:br>
            <a:r>
              <a:rPr lang="ru-RU" sz="2400" dirty="0" smtClean="0">
                <a:solidFill>
                  <a:schemeClr val="tx1"/>
                </a:solidFill>
              </a:rPr>
              <a:t/>
            </a:r>
            <a:br>
              <a:rPr lang="ru-RU" sz="2400" dirty="0" smtClean="0">
                <a:solidFill>
                  <a:schemeClr val="tx1"/>
                </a:solidFill>
              </a:rPr>
            </a:br>
            <a:endParaRPr lang="ru-RU" sz="2400" dirty="0">
              <a:solidFill>
                <a:schemeClr val="tx1"/>
              </a:solidFill>
            </a:endParaRPr>
          </a:p>
        </p:txBody>
      </p:sp>
      <p:pic>
        <p:nvPicPr>
          <p:cNvPr id="48130" name="Picture 2" descr="https://im0-tub-ru.yandex.net/i?id=8f6e0e97f0fc9445ddeb5ed6621c8dba-l&amp;n=13"/>
          <p:cNvPicPr>
            <a:picLocks noChangeAspect="1" noChangeArrowheads="1"/>
          </p:cNvPicPr>
          <p:nvPr/>
        </p:nvPicPr>
        <p:blipFill>
          <a:blip r:embed="rId2" r:link="rId3"/>
          <a:srcRect/>
          <a:stretch>
            <a:fillRect/>
          </a:stretch>
        </p:blipFill>
        <p:spPr bwMode="auto">
          <a:xfrm>
            <a:off x="2428860" y="2357430"/>
            <a:ext cx="2810837" cy="2109781"/>
          </a:xfrm>
          <a:prstGeom prst="rect">
            <a:avLst/>
          </a:prstGeom>
          <a:noFill/>
          <a:ln w="9525">
            <a:noFill/>
            <a:miter lim="800000"/>
            <a:headEnd/>
            <a:tailEnd/>
          </a:ln>
        </p:spPr>
      </p:pic>
      <p:pic>
        <p:nvPicPr>
          <p:cNvPr id="7" name="Picture 3" descr="i?id=4815a638674fb7716e85820537b1182a-l&amp;n=13"/>
          <p:cNvPicPr>
            <a:picLocks noChangeAspect="1" noChangeArrowheads="1"/>
          </p:cNvPicPr>
          <p:nvPr/>
        </p:nvPicPr>
        <p:blipFill>
          <a:blip r:embed="rId4"/>
          <a:srcRect/>
          <a:stretch>
            <a:fillRect/>
          </a:stretch>
        </p:blipFill>
        <p:spPr bwMode="auto">
          <a:xfrm>
            <a:off x="5429256" y="3500438"/>
            <a:ext cx="3367104" cy="3051079"/>
          </a:xfrm>
          <a:prstGeom prst="rect">
            <a:avLst/>
          </a:prstGeom>
          <a:noFill/>
          <a:ln w="9525">
            <a:noFill/>
            <a:miter lim="800000"/>
            <a:headEnd/>
            <a:tailEnd/>
          </a:ln>
        </p:spPr>
      </p:pic>
      <p:pic>
        <p:nvPicPr>
          <p:cNvPr id="48132" name="Picture 4" descr="i?id=988eaceb4b4b4094d3dd8ead85eb9f36-l&amp;n=13"/>
          <p:cNvPicPr>
            <a:picLocks noChangeAspect="1" noChangeArrowheads="1"/>
          </p:cNvPicPr>
          <p:nvPr/>
        </p:nvPicPr>
        <p:blipFill>
          <a:blip r:embed="rId5" cstate="print"/>
          <a:srcRect/>
          <a:stretch>
            <a:fillRect/>
          </a:stretch>
        </p:blipFill>
        <p:spPr bwMode="auto">
          <a:xfrm>
            <a:off x="0" y="4643446"/>
            <a:ext cx="3315318" cy="2214554"/>
          </a:xfrm>
          <a:prstGeom prst="rect">
            <a:avLst/>
          </a:prstGeom>
          <a:noFill/>
          <a:ln w="9525">
            <a:noFill/>
            <a:miter lim="800000"/>
            <a:headEnd/>
            <a:tailEnd/>
          </a:ln>
        </p:spPr>
      </p:pic>
    </p:spTree>
  </p:cSld>
  <p:clrMapOvr>
    <a:masterClrMapping/>
  </p:clrMapOvr>
  <p:transition spd="med">
    <p:strips dir="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9153" name="Rectangle 1"/>
          <p:cNvSpPr>
            <a:spLocks noChangeArrowheads="1"/>
          </p:cNvSpPr>
          <p:nvPr/>
        </p:nvSpPr>
        <p:spPr bwMode="auto">
          <a:xfrm>
            <a:off x="0" y="0"/>
            <a:ext cx="9144000" cy="553997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mj-lt"/>
                <a:ea typeface="Times New Roman" pitchFamily="18" charset="0"/>
                <a:cs typeface="Arial" pitchFamily="34" charset="0"/>
              </a:rPr>
              <a:t>Маленькие казачата любили играть с пылью.</a:t>
            </a:r>
          </a:p>
          <a:p>
            <a:pPr algn="just" fontAlgn="base">
              <a:spcBef>
                <a:spcPct val="0"/>
              </a:spcBef>
              <a:spcAft>
                <a:spcPct val="0"/>
              </a:spcAft>
            </a:pPr>
            <a:r>
              <a:rPr kumimoji="0" lang="ru-RU" sz="2400" b="0" i="0" u="none" strike="noStrike" cap="none" normalizeH="0" baseline="0" dirty="0" smtClean="0">
                <a:ln>
                  <a:noFill/>
                </a:ln>
                <a:solidFill>
                  <a:schemeClr val="tx1"/>
                </a:solidFill>
                <a:effectLst/>
                <a:latin typeface="+mj-lt"/>
                <a:ea typeface="Times New Roman" pitchFamily="18" charset="0"/>
                <a:cs typeface="Arial" pitchFamily="34" charset="0"/>
              </a:rPr>
              <a:t> Как тогда говорили «</a:t>
            </a:r>
            <a:r>
              <a:rPr kumimoji="0" lang="ru-RU" sz="2400" b="0" i="0" u="none" strike="noStrike" cap="none" normalizeH="0" baseline="0" dirty="0" err="1" smtClean="0">
                <a:ln>
                  <a:noFill/>
                </a:ln>
                <a:solidFill>
                  <a:schemeClr val="tx1"/>
                </a:solidFill>
                <a:effectLst/>
                <a:latin typeface="+mj-lt"/>
                <a:ea typeface="Times New Roman" pitchFamily="18" charset="0"/>
                <a:cs typeface="Arial" pitchFamily="34" charset="0"/>
              </a:rPr>
              <a:t>нагортали</a:t>
            </a:r>
            <a:r>
              <a:rPr kumimoji="0" lang="ru-RU" sz="2400" b="0" i="0" u="none" strike="noStrike" cap="none" normalizeH="0" baseline="0" dirty="0" smtClean="0">
                <a:ln>
                  <a:noFill/>
                </a:ln>
                <a:solidFill>
                  <a:schemeClr val="tx1"/>
                </a:solidFill>
                <a:effectLst/>
                <a:latin typeface="+mj-lt"/>
                <a:ea typeface="Times New Roman" pitchFamily="18" charset="0"/>
                <a:cs typeface="Arial" pitchFamily="34" charset="0"/>
              </a:rPr>
              <a:t>» кучки пыли и соревновались у кого куча больше, потом прыгали с разбега в эту кучу – у кого пылевое облако больше, тот победил. </a:t>
            </a:r>
          </a:p>
          <a:p>
            <a:pPr algn="just" fontAlgn="base">
              <a:spcBef>
                <a:spcPct val="0"/>
              </a:spcBef>
              <a:spcAft>
                <a:spcPct val="0"/>
              </a:spcAft>
            </a:pPr>
            <a:r>
              <a:rPr lang="ru-RU" sz="2400" dirty="0" smtClean="0">
                <a:latin typeface="+mj-lt"/>
              </a:rPr>
              <a:t>Делали дети себе игрушки сами. Самая простая игрушка – </a:t>
            </a:r>
            <a:r>
              <a:rPr lang="ru-RU" sz="2400" b="1" dirty="0" err="1" smtClean="0">
                <a:latin typeface="+mj-lt"/>
              </a:rPr>
              <a:t>гуркало</a:t>
            </a:r>
            <a:r>
              <a:rPr lang="ru-RU" sz="2400" b="1" dirty="0" smtClean="0">
                <a:latin typeface="+mj-lt"/>
              </a:rPr>
              <a:t>.</a:t>
            </a:r>
          </a:p>
          <a:p>
            <a:pPr algn="just" fontAlgn="base">
              <a:spcBef>
                <a:spcPct val="0"/>
              </a:spcBef>
              <a:spcAft>
                <a:spcPct val="0"/>
              </a:spcAft>
            </a:pPr>
            <a:r>
              <a:rPr lang="ru-RU" sz="2400" dirty="0" smtClean="0">
                <a:latin typeface="+mj-lt"/>
              </a:rPr>
              <a:t> Брали гусиную плоскую косточку, проворачивали дырку или брали пуговицу. В дырки продевали толстую нитку, брали за концы ниток и раскручивали от себя. Нитка накручивалась, а когда переставали накручивать, слега ослабляли натяжение, пуговица крутилась, нитка гудела, </a:t>
            </a:r>
            <a:r>
              <a:rPr lang="ru-RU" sz="2400" dirty="0" err="1" smtClean="0">
                <a:latin typeface="+mj-lt"/>
              </a:rPr>
              <a:t>гурчала</a:t>
            </a:r>
            <a:r>
              <a:rPr lang="ru-RU" sz="2400" dirty="0" smtClean="0">
                <a:latin typeface="+mj-lt"/>
              </a:rPr>
              <a:t>. Получался такой музыкальный инструмент.</a:t>
            </a:r>
          </a:p>
          <a:p>
            <a:pPr algn="just" fontAlgn="base">
              <a:spcBef>
                <a:spcPct val="0"/>
              </a:spcBef>
              <a:spcAft>
                <a:spcPct val="0"/>
              </a:spcAft>
            </a:pPr>
            <a:endParaRPr lang="ru-RU" sz="2400" dirty="0" smtClean="0">
              <a:latin typeface="+mj-lt"/>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mj-lt"/>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9155" name="Picture 3" descr="zvenong2"/>
          <p:cNvPicPr>
            <a:picLocks noChangeAspect="1" noChangeArrowheads="1"/>
          </p:cNvPicPr>
          <p:nvPr/>
        </p:nvPicPr>
        <p:blipFill>
          <a:blip r:embed="rId2"/>
          <a:srcRect/>
          <a:stretch>
            <a:fillRect/>
          </a:stretch>
        </p:blipFill>
        <p:spPr bwMode="auto">
          <a:xfrm>
            <a:off x="5029064" y="4286256"/>
            <a:ext cx="3629159" cy="2357453"/>
          </a:xfrm>
          <a:prstGeom prst="rect">
            <a:avLst/>
          </a:prstGeom>
          <a:noFill/>
          <a:ln w="9525">
            <a:noFill/>
            <a:miter lim="800000"/>
            <a:headEnd/>
            <a:tailEnd/>
          </a:ln>
        </p:spPr>
      </p:pic>
    </p:spTree>
  </p:cSld>
  <p:clrMapOvr>
    <a:masterClrMapping/>
  </p:clrMapOvr>
  <p:transition spd="med">
    <p:strips dir="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928718"/>
            <a:ext cx="8229600" cy="4143404"/>
          </a:xfrm>
        </p:spPr>
        <p:txBody>
          <a:bodyPr>
            <a:normAutofit/>
          </a:bodyPr>
          <a:lstStyle/>
          <a:p>
            <a:r>
              <a:rPr lang="ru-RU" sz="2400" dirty="0" smtClean="0">
                <a:solidFill>
                  <a:schemeClr val="tx1"/>
                </a:solidFill>
              </a:rPr>
              <a:t>Одной из самых любимых игрушек были свистки и дудочки. Делались свистульки из бузины, «</a:t>
            </a:r>
            <a:r>
              <a:rPr lang="ru-RU" sz="2400" dirty="0" err="1" smtClean="0">
                <a:solidFill>
                  <a:schemeClr val="tx1"/>
                </a:solidFill>
              </a:rPr>
              <a:t>сюрчки</a:t>
            </a:r>
            <a:r>
              <a:rPr lang="ru-RU" sz="2400" dirty="0" smtClean="0">
                <a:solidFill>
                  <a:schemeClr val="tx1"/>
                </a:solidFill>
              </a:rPr>
              <a:t>» из камыша, «</a:t>
            </a:r>
            <a:r>
              <a:rPr lang="ru-RU" sz="2400" dirty="0" err="1" smtClean="0">
                <a:solidFill>
                  <a:schemeClr val="tx1"/>
                </a:solidFill>
              </a:rPr>
              <a:t>свыстуны</a:t>
            </a:r>
            <a:r>
              <a:rPr lang="ru-RU" sz="2400" dirty="0" smtClean="0">
                <a:solidFill>
                  <a:schemeClr val="tx1"/>
                </a:solidFill>
              </a:rPr>
              <a:t>» из глины в виде животных: петушков, коников. Иногда такие свистульки делал отец или дед, но чаше всего их покупали или выменивали на какие-нибудь тряпки у старьевщика.</a:t>
            </a:r>
            <a:r>
              <a:rPr lang="ru-RU" sz="2400" dirty="0" smtClean="0"/>
              <a:t/>
            </a:r>
            <a:br>
              <a:rPr lang="ru-RU" sz="2400" dirty="0" smtClean="0"/>
            </a:br>
            <a:endParaRPr lang="ru-RU" sz="2400" dirty="0"/>
          </a:p>
        </p:txBody>
      </p:sp>
      <p:pic>
        <p:nvPicPr>
          <p:cNvPr id="50178" name="Picture 2" descr="1473158755_88"/>
          <p:cNvPicPr>
            <a:picLocks noChangeAspect="1" noChangeArrowheads="1"/>
          </p:cNvPicPr>
          <p:nvPr/>
        </p:nvPicPr>
        <p:blipFill>
          <a:blip r:embed="rId2"/>
          <a:srcRect/>
          <a:stretch>
            <a:fillRect/>
          </a:stretch>
        </p:blipFill>
        <p:spPr bwMode="auto">
          <a:xfrm>
            <a:off x="408216" y="3571876"/>
            <a:ext cx="4354283" cy="3047998"/>
          </a:xfrm>
          <a:prstGeom prst="rect">
            <a:avLst/>
          </a:prstGeom>
          <a:noFill/>
          <a:ln w="9525">
            <a:noFill/>
            <a:miter lim="800000"/>
            <a:headEnd/>
            <a:tailEnd/>
          </a:ln>
        </p:spPr>
      </p:pic>
      <p:pic>
        <p:nvPicPr>
          <p:cNvPr id="50179" name="Picture 3" descr="1473158664_88"/>
          <p:cNvPicPr>
            <a:picLocks noChangeAspect="1" noChangeArrowheads="1"/>
          </p:cNvPicPr>
          <p:nvPr/>
        </p:nvPicPr>
        <p:blipFill>
          <a:blip r:embed="rId3"/>
          <a:srcRect/>
          <a:stretch>
            <a:fillRect/>
          </a:stretch>
        </p:blipFill>
        <p:spPr bwMode="auto">
          <a:xfrm>
            <a:off x="5357818" y="3752900"/>
            <a:ext cx="3571900" cy="2747934"/>
          </a:xfrm>
          <a:prstGeom prst="rect">
            <a:avLst/>
          </a:prstGeom>
          <a:noFill/>
          <a:ln w="9525">
            <a:noFill/>
            <a:miter lim="800000"/>
            <a:headEnd/>
            <a:tailEnd/>
          </a:ln>
        </p:spPr>
      </p:pic>
    </p:spTree>
  </p:cSld>
  <p:clrMapOvr>
    <a:masterClrMapping/>
  </p:clrMapOvr>
  <p:transition spd="med">
    <p:strips dir="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2062154"/>
          </a:xfrm>
        </p:spPr>
        <p:txBody>
          <a:bodyPr>
            <a:normAutofit/>
          </a:bodyPr>
          <a:lstStyle/>
          <a:p>
            <a:r>
              <a:rPr lang="ru-RU" sz="2400" dirty="0" smtClean="0">
                <a:solidFill>
                  <a:srgbClr val="FF0000"/>
                </a:solidFill>
              </a:rPr>
              <a:t>Ехала по станице </a:t>
            </a:r>
            <a:r>
              <a:rPr lang="ru-RU" sz="2400" dirty="0" err="1" smtClean="0">
                <a:solidFill>
                  <a:srgbClr val="FF0000"/>
                </a:solidFill>
              </a:rPr>
              <a:t>гарба</a:t>
            </a:r>
            <a:r>
              <a:rPr lang="ru-RU" sz="2400" dirty="0" smtClean="0">
                <a:solidFill>
                  <a:srgbClr val="FF0000"/>
                </a:solidFill>
              </a:rPr>
              <a:t> (телега, повозка), а за ней толпа ребятишек, которые выпросили у родителей копейки или тряпки и желали купить свисток. Говорили: «</a:t>
            </a:r>
            <a:r>
              <a:rPr lang="ru-RU" sz="2400" dirty="0" err="1" smtClean="0">
                <a:solidFill>
                  <a:srgbClr val="FF0000"/>
                </a:solidFill>
              </a:rPr>
              <a:t>Гарба</a:t>
            </a:r>
            <a:r>
              <a:rPr lang="ru-RU" sz="2400" dirty="0" smtClean="0">
                <a:solidFill>
                  <a:srgbClr val="FF0000"/>
                </a:solidFill>
              </a:rPr>
              <a:t> проедет – вся улица свистит». </a:t>
            </a:r>
            <a:br>
              <a:rPr lang="ru-RU" sz="2400" dirty="0" smtClean="0">
                <a:solidFill>
                  <a:srgbClr val="FF0000"/>
                </a:solidFill>
              </a:rPr>
            </a:br>
            <a:endParaRPr lang="ru-RU" sz="2400" dirty="0">
              <a:solidFill>
                <a:srgbClr val="FF0000"/>
              </a:solidFill>
            </a:endParaRPr>
          </a:p>
        </p:txBody>
      </p:sp>
      <p:pic>
        <p:nvPicPr>
          <p:cNvPr id="51202" name="Picture 2" descr="1473158524_88"/>
          <p:cNvPicPr>
            <a:picLocks noChangeAspect="1" noChangeArrowheads="1"/>
          </p:cNvPicPr>
          <p:nvPr/>
        </p:nvPicPr>
        <p:blipFill>
          <a:blip r:embed="rId2"/>
          <a:srcRect/>
          <a:stretch>
            <a:fillRect/>
          </a:stretch>
        </p:blipFill>
        <p:spPr bwMode="auto">
          <a:xfrm>
            <a:off x="2500298" y="1857363"/>
            <a:ext cx="6072230" cy="4472017"/>
          </a:xfrm>
          <a:prstGeom prst="rect">
            <a:avLst/>
          </a:prstGeom>
          <a:noFill/>
          <a:ln w="9525">
            <a:noFill/>
            <a:miter lim="800000"/>
            <a:headEnd/>
            <a:tailEnd/>
          </a:ln>
        </p:spPr>
      </p:pic>
    </p:spTree>
  </p:cSld>
  <p:clrMapOvr>
    <a:masterClrMapping/>
  </p:clrMapOvr>
  <p:transition spd="med">
    <p:strips dir="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2490782"/>
          </a:xfrm>
        </p:spPr>
        <p:txBody>
          <a:bodyPr>
            <a:normAutofit fontScale="90000"/>
          </a:bodyPr>
          <a:lstStyle/>
          <a:p>
            <a:r>
              <a:rPr lang="ru-RU" sz="2700" dirty="0" smtClean="0">
                <a:solidFill>
                  <a:schemeClr val="tx1"/>
                </a:solidFill>
              </a:rPr>
              <a:t> Казаки –умельцы, гончары и столяры. Поэтому игрушки лепили из глины или вырезали из дерева.</a:t>
            </a:r>
            <a:br>
              <a:rPr lang="ru-RU" sz="2700" dirty="0" smtClean="0">
                <a:solidFill>
                  <a:schemeClr val="tx1"/>
                </a:solidFill>
              </a:rPr>
            </a:br>
            <a:r>
              <a:rPr lang="ru-RU" sz="2700" dirty="0" smtClean="0">
                <a:solidFill>
                  <a:schemeClr val="tx1"/>
                </a:solidFill>
              </a:rPr>
              <a:t>Вырезал для внуков дед.</a:t>
            </a:r>
            <a:br>
              <a:rPr lang="ru-RU" sz="2700" dirty="0" smtClean="0">
                <a:solidFill>
                  <a:schemeClr val="tx1"/>
                </a:solidFill>
              </a:rPr>
            </a:br>
            <a:r>
              <a:rPr lang="ru-RU" sz="2700" dirty="0" smtClean="0">
                <a:solidFill>
                  <a:schemeClr val="tx1"/>
                </a:solidFill>
              </a:rPr>
              <a:t>Вырезал коней, петушков, человечков и даже маленькие санки, лодочки, грабли, тяпки. </a:t>
            </a:r>
            <a:r>
              <a:rPr lang="ru-RU" dirty="0" smtClean="0"/>
              <a:t/>
            </a:r>
            <a:br>
              <a:rPr lang="ru-RU" dirty="0" smtClean="0"/>
            </a:br>
            <a:endParaRPr lang="ru-RU" dirty="0"/>
          </a:p>
        </p:txBody>
      </p:sp>
      <p:pic>
        <p:nvPicPr>
          <p:cNvPr id="52226" name="Picture 2" descr="1473158079_88"/>
          <p:cNvPicPr>
            <a:picLocks noChangeAspect="1" noChangeArrowheads="1"/>
          </p:cNvPicPr>
          <p:nvPr/>
        </p:nvPicPr>
        <p:blipFill>
          <a:blip r:embed="rId2"/>
          <a:srcRect/>
          <a:stretch>
            <a:fillRect/>
          </a:stretch>
        </p:blipFill>
        <p:spPr bwMode="auto">
          <a:xfrm>
            <a:off x="214282" y="2071678"/>
            <a:ext cx="4354283" cy="3047998"/>
          </a:xfrm>
          <a:prstGeom prst="rect">
            <a:avLst/>
          </a:prstGeom>
          <a:noFill/>
          <a:ln w="9525">
            <a:noFill/>
            <a:miter lim="800000"/>
            <a:headEnd/>
            <a:tailEnd/>
          </a:ln>
        </p:spPr>
      </p:pic>
      <p:pic>
        <p:nvPicPr>
          <p:cNvPr id="52227" name="Picture 3" descr="1473158421_111"/>
          <p:cNvPicPr>
            <a:picLocks noChangeAspect="1" noChangeArrowheads="1"/>
          </p:cNvPicPr>
          <p:nvPr/>
        </p:nvPicPr>
        <p:blipFill>
          <a:blip r:embed="rId3"/>
          <a:srcRect/>
          <a:stretch>
            <a:fillRect/>
          </a:stretch>
        </p:blipFill>
        <p:spPr bwMode="auto">
          <a:xfrm>
            <a:off x="5929322" y="1714488"/>
            <a:ext cx="2832785" cy="1818648"/>
          </a:xfrm>
          <a:prstGeom prst="rect">
            <a:avLst/>
          </a:prstGeom>
          <a:noFill/>
          <a:ln w="9525">
            <a:noFill/>
            <a:miter lim="800000"/>
            <a:headEnd/>
            <a:tailEnd/>
          </a:ln>
        </p:spPr>
      </p:pic>
      <p:pic>
        <p:nvPicPr>
          <p:cNvPr id="52228" name="Picture 4" descr="i?id=947fb4f8c1723989c16925ad22a363e2-l&amp;n=13"/>
          <p:cNvPicPr>
            <a:picLocks noChangeAspect="1" noChangeArrowheads="1"/>
          </p:cNvPicPr>
          <p:nvPr/>
        </p:nvPicPr>
        <p:blipFill>
          <a:blip r:embed="rId4" cstate="print"/>
          <a:srcRect/>
          <a:stretch>
            <a:fillRect/>
          </a:stretch>
        </p:blipFill>
        <p:spPr bwMode="auto">
          <a:xfrm>
            <a:off x="6572243" y="4000504"/>
            <a:ext cx="2571757" cy="2571757"/>
          </a:xfrm>
          <a:prstGeom prst="rect">
            <a:avLst/>
          </a:prstGeom>
          <a:noFill/>
          <a:ln w="9525">
            <a:noFill/>
            <a:miter lim="800000"/>
            <a:headEnd/>
            <a:tailEnd/>
          </a:ln>
        </p:spPr>
      </p:pic>
      <p:pic>
        <p:nvPicPr>
          <p:cNvPr id="52229" name="Picture 5" descr="i?id=34eea1ef15e631fe88ce9cdc1d6be531-l&amp;n=13"/>
          <p:cNvPicPr>
            <a:picLocks noChangeAspect="1" noChangeArrowheads="1"/>
          </p:cNvPicPr>
          <p:nvPr/>
        </p:nvPicPr>
        <p:blipFill>
          <a:blip r:embed="rId5"/>
          <a:srcRect/>
          <a:stretch>
            <a:fillRect/>
          </a:stretch>
        </p:blipFill>
        <p:spPr bwMode="auto">
          <a:xfrm>
            <a:off x="4143372" y="3286124"/>
            <a:ext cx="2996438" cy="2000240"/>
          </a:xfrm>
          <a:prstGeom prst="rect">
            <a:avLst/>
          </a:prstGeom>
          <a:noFill/>
          <a:ln w="9525">
            <a:noFill/>
            <a:miter lim="800000"/>
            <a:headEnd/>
            <a:tailEnd/>
          </a:ln>
        </p:spPr>
      </p:pic>
      <p:pic>
        <p:nvPicPr>
          <p:cNvPr id="52230" name="Picture 6" descr="i?id=74d2d91282d2b0fc28a7261259c12893-l&amp;n=13"/>
          <p:cNvPicPr>
            <a:picLocks noChangeAspect="1" noChangeArrowheads="1"/>
          </p:cNvPicPr>
          <p:nvPr/>
        </p:nvPicPr>
        <p:blipFill>
          <a:blip r:embed="rId6" cstate="print"/>
          <a:srcRect/>
          <a:stretch>
            <a:fillRect/>
          </a:stretch>
        </p:blipFill>
        <p:spPr bwMode="auto">
          <a:xfrm>
            <a:off x="2928926" y="5000636"/>
            <a:ext cx="2789032" cy="1857364"/>
          </a:xfrm>
          <a:prstGeom prst="rect">
            <a:avLst/>
          </a:prstGeom>
          <a:noFill/>
          <a:ln w="9525">
            <a:noFill/>
            <a:miter lim="800000"/>
            <a:headEnd/>
            <a:tailEnd/>
          </a:ln>
        </p:spPr>
      </p:pic>
      <p:pic>
        <p:nvPicPr>
          <p:cNvPr id="52231" name="Picture 7" descr="i?id=dc77f278da43e68e8797e95f8f10b5a1-l&amp;n=13"/>
          <p:cNvPicPr>
            <a:picLocks noChangeAspect="1" noChangeArrowheads="1"/>
          </p:cNvPicPr>
          <p:nvPr/>
        </p:nvPicPr>
        <p:blipFill>
          <a:blip r:embed="rId7" cstate="print"/>
          <a:srcRect/>
          <a:stretch>
            <a:fillRect/>
          </a:stretch>
        </p:blipFill>
        <p:spPr bwMode="auto">
          <a:xfrm>
            <a:off x="214282" y="4857760"/>
            <a:ext cx="2566505" cy="1714488"/>
          </a:xfrm>
          <a:prstGeom prst="rect">
            <a:avLst/>
          </a:prstGeom>
          <a:noFill/>
          <a:ln w="9525">
            <a:noFill/>
            <a:miter lim="800000"/>
            <a:headEnd/>
            <a:tailEnd/>
          </a:ln>
        </p:spPr>
      </p:pic>
    </p:spTree>
  </p:cSld>
  <p:clrMapOvr>
    <a:masterClrMapping/>
  </p:clrMapOvr>
  <p:transition spd="med">
    <p:strips dir="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3250" name="Picture 2" descr="http://esu.com.ua/images/galleries-images/L/liplennya/roboti%20l.%20nikityuk.%20glina,%20liplennya.jpg"/>
          <p:cNvPicPr>
            <a:picLocks noChangeAspect="1" noChangeArrowheads="1"/>
          </p:cNvPicPr>
          <p:nvPr/>
        </p:nvPicPr>
        <p:blipFill>
          <a:blip r:embed="rId2"/>
          <a:srcRect/>
          <a:stretch>
            <a:fillRect/>
          </a:stretch>
        </p:blipFill>
        <p:spPr bwMode="auto">
          <a:xfrm>
            <a:off x="357158" y="214290"/>
            <a:ext cx="8429684" cy="6286544"/>
          </a:xfrm>
          <a:prstGeom prst="rect">
            <a:avLst/>
          </a:prstGeom>
          <a:noFill/>
        </p:spPr>
      </p:pic>
    </p:spTree>
  </p:cSld>
  <p:clrMapOvr>
    <a:masterClrMapping/>
  </p:clrMapOvr>
  <p:transition spd="med">
    <p:strips dir="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4133856"/>
          </a:xfrm>
        </p:spPr>
        <p:txBody>
          <a:bodyPr>
            <a:normAutofit fontScale="90000"/>
          </a:bodyPr>
          <a:lstStyle/>
          <a:p>
            <a:pPr algn="ctr"/>
            <a:r>
              <a:rPr lang="ru-RU" sz="2700" dirty="0" smtClean="0">
                <a:solidFill>
                  <a:schemeClr val="tx1"/>
                </a:solidFill>
              </a:rPr>
              <a:t/>
            </a:r>
            <a:br>
              <a:rPr lang="ru-RU" sz="2700" dirty="0" smtClean="0">
                <a:solidFill>
                  <a:schemeClr val="tx1"/>
                </a:solidFill>
              </a:rPr>
            </a:br>
            <a:r>
              <a:rPr lang="ru-RU" sz="2700" dirty="0" smtClean="0">
                <a:solidFill>
                  <a:schemeClr val="tx1"/>
                </a:solidFill>
              </a:rPr>
              <a:t/>
            </a:r>
            <a:br>
              <a:rPr lang="ru-RU" sz="2700" dirty="0" smtClean="0">
                <a:solidFill>
                  <a:schemeClr val="tx1"/>
                </a:solidFill>
              </a:rPr>
            </a:br>
            <a:r>
              <a:rPr lang="ru-RU" sz="2700" dirty="0" smtClean="0">
                <a:solidFill>
                  <a:schemeClr val="tx1"/>
                </a:solidFill>
              </a:rPr>
              <a:t/>
            </a:r>
            <a:br>
              <a:rPr lang="ru-RU" sz="2700" dirty="0" smtClean="0">
                <a:solidFill>
                  <a:schemeClr val="tx1"/>
                </a:solidFill>
              </a:rPr>
            </a:br>
            <a:r>
              <a:rPr lang="ru-RU" sz="2700" dirty="0" smtClean="0">
                <a:solidFill>
                  <a:schemeClr val="tx1"/>
                </a:solidFill>
              </a:rPr>
              <a:t>Юла, </a:t>
            </a:r>
            <a:r>
              <a:rPr lang="ru-RU" sz="2700" dirty="0" err="1" smtClean="0">
                <a:solidFill>
                  <a:schemeClr val="tx1"/>
                </a:solidFill>
              </a:rPr>
              <a:t>дзига</a:t>
            </a:r>
            <a:r>
              <a:rPr lang="ru-RU" sz="2700" dirty="0" smtClean="0">
                <a:solidFill>
                  <a:schemeClr val="tx1"/>
                </a:solidFill>
              </a:rPr>
              <a:t>. (любимая игра пастушков)</a:t>
            </a:r>
            <a:br>
              <a:rPr lang="ru-RU" sz="2700" dirty="0" smtClean="0">
                <a:solidFill>
                  <a:schemeClr val="tx1"/>
                </a:solidFill>
              </a:rPr>
            </a:br>
            <a:r>
              <a:rPr lang="ru-RU" sz="2700" dirty="0" err="1" smtClean="0">
                <a:solidFill>
                  <a:schemeClr val="tx1"/>
                </a:solidFill>
              </a:rPr>
              <a:t>Дзигу</a:t>
            </a:r>
            <a:r>
              <a:rPr lang="ru-RU" sz="2700" dirty="0" smtClean="0">
                <a:solidFill>
                  <a:schemeClr val="tx1"/>
                </a:solidFill>
              </a:rPr>
              <a:t> били кнутом, стараясь попасть по выемке поперек </a:t>
            </a:r>
            <a:r>
              <a:rPr lang="ru-RU" sz="2700" dirty="0" err="1" smtClean="0">
                <a:solidFill>
                  <a:schemeClr val="tx1"/>
                </a:solidFill>
              </a:rPr>
              <a:t>дзиги</a:t>
            </a:r>
            <a:r>
              <a:rPr lang="ru-RU" sz="2700" dirty="0" smtClean="0">
                <a:solidFill>
                  <a:schemeClr val="tx1"/>
                </a:solidFill>
              </a:rPr>
              <a:t>, тогда она летела, крутясь. </a:t>
            </a:r>
            <a:r>
              <a:rPr lang="ru-RU" sz="2700" dirty="0" err="1" smtClean="0">
                <a:solidFill>
                  <a:schemeClr val="tx1"/>
                </a:solidFill>
              </a:rPr>
              <a:t>Дзигой</a:t>
            </a:r>
            <a:r>
              <a:rPr lang="ru-RU" sz="2700" dirty="0" smtClean="0">
                <a:solidFill>
                  <a:schemeClr val="tx1"/>
                </a:solidFill>
              </a:rPr>
              <a:t> сбивали мишени – камни. Умельцы бросали ее кнутом  вдаль на два метра и дальше.</a:t>
            </a:r>
            <a:br>
              <a:rPr lang="ru-RU" sz="2700" dirty="0" smtClean="0">
                <a:solidFill>
                  <a:schemeClr val="tx1"/>
                </a:solidFill>
              </a:rPr>
            </a:br>
            <a:r>
              <a:rPr lang="ru-RU" sz="2700" dirty="0" smtClean="0">
                <a:solidFill>
                  <a:schemeClr val="tx1"/>
                </a:solidFill>
              </a:rPr>
              <a:t>Такая игра развивала глазомер, меткость, учила казачонка обращаться с плеткой. Это могло пригодиться во время боя  на войне.</a:t>
            </a:r>
            <a:br>
              <a:rPr lang="ru-RU" sz="2700" dirty="0" smtClean="0">
                <a:solidFill>
                  <a:schemeClr val="tx1"/>
                </a:solidFill>
              </a:rPr>
            </a:br>
            <a:r>
              <a:rPr lang="ru-RU" dirty="0" smtClean="0"/>
              <a:t/>
            </a:r>
            <a:br>
              <a:rPr lang="ru-RU" dirty="0" smtClean="0"/>
            </a:br>
            <a:endParaRPr lang="ru-RU" dirty="0"/>
          </a:p>
        </p:txBody>
      </p:sp>
      <p:pic>
        <p:nvPicPr>
          <p:cNvPr id="3" name="Picture 2" descr="hello_html_m23b2e596.jpg"/>
          <p:cNvPicPr>
            <a:picLocks noChangeAspect="1" noChangeArrowheads="1"/>
          </p:cNvPicPr>
          <p:nvPr/>
        </p:nvPicPr>
        <p:blipFill>
          <a:blip r:embed="rId2"/>
          <a:srcRect/>
          <a:stretch>
            <a:fillRect/>
          </a:stretch>
        </p:blipFill>
        <p:spPr bwMode="auto">
          <a:xfrm>
            <a:off x="183777" y="3000372"/>
            <a:ext cx="3672279" cy="3214710"/>
          </a:xfrm>
          <a:prstGeom prst="rect">
            <a:avLst/>
          </a:prstGeom>
          <a:noFill/>
          <a:ln w="9525">
            <a:noFill/>
            <a:miter lim="800000"/>
            <a:headEnd/>
            <a:tailEnd/>
          </a:ln>
        </p:spPr>
      </p:pic>
      <p:pic>
        <p:nvPicPr>
          <p:cNvPr id="2050" name="Picture 2" descr="volchok_2"/>
          <p:cNvPicPr>
            <a:picLocks noChangeAspect="1" noChangeArrowheads="1"/>
          </p:cNvPicPr>
          <p:nvPr/>
        </p:nvPicPr>
        <p:blipFill>
          <a:blip r:embed="rId3"/>
          <a:srcRect/>
          <a:stretch>
            <a:fillRect/>
          </a:stretch>
        </p:blipFill>
        <p:spPr bwMode="auto">
          <a:xfrm>
            <a:off x="4071934" y="3142244"/>
            <a:ext cx="2285997" cy="2269955"/>
          </a:xfrm>
          <a:prstGeom prst="rect">
            <a:avLst/>
          </a:prstGeom>
          <a:noFill/>
          <a:ln w="9525">
            <a:noFill/>
            <a:miter lim="800000"/>
            <a:headEnd/>
            <a:tailEnd/>
          </a:ln>
        </p:spPr>
      </p:pic>
      <p:pic>
        <p:nvPicPr>
          <p:cNvPr id="2051" name="Picture 3" descr="595809"/>
          <p:cNvPicPr>
            <a:picLocks noChangeAspect="1" noChangeArrowheads="1"/>
          </p:cNvPicPr>
          <p:nvPr/>
        </p:nvPicPr>
        <p:blipFill>
          <a:blip r:embed="rId4"/>
          <a:srcRect/>
          <a:stretch>
            <a:fillRect/>
          </a:stretch>
        </p:blipFill>
        <p:spPr bwMode="auto">
          <a:xfrm>
            <a:off x="6162197" y="4214818"/>
            <a:ext cx="2981803" cy="2643182"/>
          </a:xfrm>
          <a:prstGeom prst="rect">
            <a:avLst/>
          </a:prstGeom>
          <a:noFill/>
          <a:ln w="9525">
            <a:noFill/>
            <a:miter lim="800000"/>
            <a:headEnd/>
            <a:tailEnd/>
          </a:ln>
        </p:spPr>
      </p:pic>
    </p:spTree>
  </p:cSld>
  <p:clrMapOvr>
    <a:masterClrMapping/>
  </p:clrMapOvr>
  <p:transition spd="med">
    <p:strips dir="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3633790"/>
          </a:xfrm>
        </p:spPr>
        <p:txBody>
          <a:bodyPr>
            <a:normAutofit fontScale="90000"/>
          </a:bodyPr>
          <a:lstStyle/>
          <a:p>
            <a:pPr algn="ctr"/>
            <a:r>
              <a:rPr lang="ru-RU" sz="2400" dirty="0" smtClean="0">
                <a:solidFill>
                  <a:srgbClr val="FF0000"/>
                </a:solidFill>
              </a:rPr>
              <a:t>Как делали мяч</a:t>
            </a:r>
            <a:r>
              <a:rPr lang="ru-RU" sz="2400" dirty="0" smtClean="0">
                <a:solidFill>
                  <a:schemeClr val="tx1"/>
                </a:solidFill>
              </a:rPr>
              <a:t/>
            </a:r>
            <a:br>
              <a:rPr lang="ru-RU" sz="2400" dirty="0" smtClean="0">
                <a:solidFill>
                  <a:schemeClr val="tx1"/>
                </a:solidFill>
              </a:rPr>
            </a:br>
            <a:r>
              <a:rPr lang="ru-RU" sz="2400" dirty="0" smtClean="0">
                <a:solidFill>
                  <a:schemeClr val="tx1"/>
                </a:solidFill>
              </a:rPr>
              <a:t/>
            </a:r>
            <a:br>
              <a:rPr lang="ru-RU" sz="2400" dirty="0" smtClean="0">
                <a:solidFill>
                  <a:schemeClr val="tx1"/>
                </a:solidFill>
              </a:rPr>
            </a:br>
            <a:r>
              <a:rPr lang="ru-RU" sz="2400" dirty="0" smtClean="0">
                <a:solidFill>
                  <a:schemeClr val="tx1"/>
                </a:solidFill>
              </a:rPr>
              <a:t>Любили дети играть в мяч, но стоил он дорого. Казаки народ творческий, с выдумкой. Придумали вот что. Когда корова линяла, пух счесывали, собирали его, а когда полный  мешок накопиться, кипятили воду, бросали туда этот пух, мешали в чане палкой, пух сбегался в один ком, ком вытаскивали, отжимали, высушивали, обшивали тряпками – вот и готов мяч. Его можно было бросать друг другу и перекатывать ногами.</a:t>
            </a:r>
            <a:br>
              <a:rPr lang="ru-RU" sz="2400" dirty="0" smtClean="0">
                <a:solidFill>
                  <a:schemeClr val="tx1"/>
                </a:solidFill>
              </a:rPr>
            </a:br>
            <a:endParaRPr lang="ru-RU" sz="2400" dirty="0">
              <a:solidFill>
                <a:schemeClr val="tx1"/>
              </a:solidFill>
            </a:endParaRPr>
          </a:p>
        </p:txBody>
      </p:sp>
      <p:pic>
        <p:nvPicPr>
          <p:cNvPr id="3074" name="Picture 2" descr="1451144530_GK"/>
          <p:cNvPicPr>
            <a:picLocks noChangeAspect="1" noChangeArrowheads="1"/>
          </p:cNvPicPr>
          <p:nvPr/>
        </p:nvPicPr>
        <p:blipFill>
          <a:blip r:embed="rId2" cstate="print"/>
          <a:srcRect/>
          <a:stretch>
            <a:fillRect/>
          </a:stretch>
        </p:blipFill>
        <p:spPr bwMode="auto">
          <a:xfrm>
            <a:off x="0" y="3071810"/>
            <a:ext cx="2171698" cy="2053854"/>
          </a:xfrm>
          <a:prstGeom prst="rect">
            <a:avLst/>
          </a:prstGeom>
          <a:noFill/>
          <a:ln w="9525">
            <a:noFill/>
            <a:miter lim="800000"/>
            <a:headEnd/>
            <a:tailEnd/>
          </a:ln>
        </p:spPr>
      </p:pic>
      <p:pic>
        <p:nvPicPr>
          <p:cNvPr id="3075" name="Picture 3" descr="16"/>
          <p:cNvPicPr>
            <a:picLocks noChangeAspect="1" noChangeArrowheads="1"/>
          </p:cNvPicPr>
          <p:nvPr/>
        </p:nvPicPr>
        <p:blipFill>
          <a:blip r:embed="rId3" cstate="print"/>
          <a:srcRect/>
          <a:stretch>
            <a:fillRect/>
          </a:stretch>
        </p:blipFill>
        <p:spPr bwMode="auto">
          <a:xfrm>
            <a:off x="1714480" y="4810125"/>
            <a:ext cx="2038350" cy="2047875"/>
          </a:xfrm>
          <a:prstGeom prst="rect">
            <a:avLst/>
          </a:prstGeom>
          <a:noFill/>
          <a:ln w="9525">
            <a:noFill/>
            <a:miter lim="800000"/>
            <a:headEnd/>
            <a:tailEnd/>
          </a:ln>
        </p:spPr>
      </p:pic>
      <p:pic>
        <p:nvPicPr>
          <p:cNvPr id="3076" name="Picture 4" descr="hello_html_m57b6af8d.png"/>
          <p:cNvPicPr>
            <a:picLocks noChangeAspect="1" noChangeArrowheads="1"/>
          </p:cNvPicPr>
          <p:nvPr/>
        </p:nvPicPr>
        <p:blipFill>
          <a:blip r:embed="rId4"/>
          <a:srcRect/>
          <a:stretch>
            <a:fillRect/>
          </a:stretch>
        </p:blipFill>
        <p:spPr bwMode="auto">
          <a:xfrm>
            <a:off x="3571868" y="3357562"/>
            <a:ext cx="3619495" cy="2036463"/>
          </a:xfrm>
          <a:prstGeom prst="rect">
            <a:avLst/>
          </a:prstGeom>
          <a:noFill/>
          <a:ln w="9525">
            <a:noFill/>
            <a:miter lim="800000"/>
            <a:headEnd/>
            <a:tailEnd/>
          </a:ln>
        </p:spPr>
      </p:pic>
      <p:pic>
        <p:nvPicPr>
          <p:cNvPr id="3077" name="Picture 5" descr="hello_html_75d95f8b.jpg"/>
          <p:cNvPicPr>
            <a:picLocks noChangeAspect="1" noChangeArrowheads="1"/>
          </p:cNvPicPr>
          <p:nvPr/>
        </p:nvPicPr>
        <p:blipFill>
          <a:blip r:embed="rId5"/>
          <a:srcRect l="1428" t="6667"/>
          <a:stretch>
            <a:fillRect/>
          </a:stretch>
        </p:blipFill>
        <p:spPr bwMode="auto">
          <a:xfrm>
            <a:off x="6357950" y="4879501"/>
            <a:ext cx="2786050" cy="1978499"/>
          </a:xfrm>
          <a:prstGeom prst="rect">
            <a:avLst/>
          </a:prstGeom>
          <a:noFill/>
          <a:ln w="9525">
            <a:noFill/>
            <a:miter lim="800000"/>
            <a:headEnd/>
            <a:tailEnd/>
          </a:ln>
        </p:spPr>
      </p:pic>
    </p:spTree>
  </p:cSld>
  <p:clrMapOvr>
    <a:masterClrMapping/>
  </p:clrMapOvr>
  <p:transition spd="med">
    <p:strips dir="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3133724"/>
          </a:xfrm>
        </p:spPr>
        <p:txBody>
          <a:bodyPr>
            <a:noAutofit/>
          </a:bodyPr>
          <a:lstStyle/>
          <a:p>
            <a:pPr algn="ctr"/>
            <a:r>
              <a:rPr lang="ru-RU" sz="2000" dirty="0" smtClean="0">
                <a:solidFill>
                  <a:schemeClr val="tx1"/>
                </a:solidFill>
              </a:rPr>
              <a:t/>
            </a:r>
            <a:br>
              <a:rPr lang="ru-RU" sz="2000" dirty="0" smtClean="0">
                <a:solidFill>
                  <a:schemeClr val="tx1"/>
                </a:solidFill>
              </a:rPr>
            </a:br>
            <a:r>
              <a:rPr lang="ru-RU" sz="2000" dirty="0" smtClean="0">
                <a:solidFill>
                  <a:schemeClr val="tx1"/>
                </a:solidFill>
              </a:rPr>
              <a:t> </a:t>
            </a:r>
            <a:r>
              <a:rPr lang="ru-RU" sz="2000" dirty="0" smtClean="0">
                <a:solidFill>
                  <a:srgbClr val="FF0000"/>
                </a:solidFill>
              </a:rPr>
              <a:t>Игрушки из теста.</a:t>
            </a:r>
            <a:r>
              <a:rPr lang="ru-RU" sz="2000" dirty="0" smtClean="0">
                <a:solidFill>
                  <a:schemeClr val="tx1"/>
                </a:solidFill>
              </a:rPr>
              <a:t/>
            </a:r>
            <a:br>
              <a:rPr lang="ru-RU" sz="2000" dirty="0" smtClean="0">
                <a:solidFill>
                  <a:schemeClr val="tx1"/>
                </a:solidFill>
              </a:rPr>
            </a:br>
            <a:r>
              <a:rPr lang="ru-RU" sz="2000" dirty="0" smtClean="0">
                <a:solidFill>
                  <a:schemeClr val="tx1"/>
                </a:solidFill>
              </a:rPr>
              <a:t>Дети любили лепить игрушки из теста. Когда мать пекла хлеб, немного теста выделялось детям. Они лепили себе птичек, куколок. Это занятие поощрялось, считалось, что девочка вырастет хорошей хозяйкой, коли любит с тестом возиться. Наиболее распространенными были образы птиц, петушков, барашков, «коников». </a:t>
            </a:r>
            <a:br>
              <a:rPr lang="ru-RU" sz="2000" dirty="0" smtClean="0">
                <a:solidFill>
                  <a:schemeClr val="tx1"/>
                </a:solidFill>
              </a:rPr>
            </a:br>
            <a:r>
              <a:rPr lang="ru-RU" sz="2000" dirty="0" smtClean="0">
                <a:solidFill>
                  <a:srgbClr val="FF0000"/>
                </a:solidFill>
              </a:rPr>
              <a:t>Играли с картофелем.</a:t>
            </a:r>
            <a:r>
              <a:rPr lang="ru-RU" sz="2000" dirty="0" smtClean="0">
                <a:solidFill>
                  <a:schemeClr val="tx1"/>
                </a:solidFill>
              </a:rPr>
              <a:t/>
            </a:r>
            <a:br>
              <a:rPr lang="ru-RU" sz="2000" dirty="0" smtClean="0">
                <a:solidFill>
                  <a:schemeClr val="tx1"/>
                </a:solidFill>
              </a:rPr>
            </a:br>
            <a:r>
              <a:rPr lang="ru-RU" sz="2000" dirty="0" smtClean="0">
                <a:solidFill>
                  <a:schemeClr val="tx1"/>
                </a:solidFill>
              </a:rPr>
              <a:t>Играли с картофелем, который был похож на животных, например, на уточку, коровку.</a:t>
            </a:r>
            <a:br>
              <a:rPr lang="ru-RU" sz="2000" dirty="0" smtClean="0">
                <a:solidFill>
                  <a:schemeClr val="tx1"/>
                </a:solidFill>
              </a:rPr>
            </a:br>
            <a:endParaRPr lang="ru-RU" sz="2000" dirty="0">
              <a:solidFill>
                <a:schemeClr val="tx1"/>
              </a:solidFill>
            </a:endParaRPr>
          </a:p>
        </p:txBody>
      </p:sp>
      <p:pic>
        <p:nvPicPr>
          <p:cNvPr id="4098" name="Picture 2" descr="DY0X5lcXUAAHsXs"/>
          <p:cNvPicPr>
            <a:picLocks noChangeAspect="1" noChangeArrowheads="1"/>
          </p:cNvPicPr>
          <p:nvPr/>
        </p:nvPicPr>
        <p:blipFill>
          <a:blip r:embed="rId2"/>
          <a:srcRect/>
          <a:stretch>
            <a:fillRect/>
          </a:stretch>
        </p:blipFill>
        <p:spPr bwMode="auto">
          <a:xfrm>
            <a:off x="214282" y="2786058"/>
            <a:ext cx="2528915" cy="2080849"/>
          </a:xfrm>
          <a:prstGeom prst="rect">
            <a:avLst/>
          </a:prstGeom>
          <a:noFill/>
          <a:ln w="9525">
            <a:noFill/>
            <a:miter lim="800000"/>
            <a:headEnd/>
            <a:tailEnd/>
          </a:ln>
        </p:spPr>
      </p:pic>
      <p:pic>
        <p:nvPicPr>
          <p:cNvPr id="4099" name="Picture 3" descr="s1200?webp=false"/>
          <p:cNvPicPr>
            <a:picLocks noChangeAspect="1" noChangeArrowheads="1"/>
          </p:cNvPicPr>
          <p:nvPr/>
        </p:nvPicPr>
        <p:blipFill>
          <a:blip r:embed="rId3"/>
          <a:srcRect/>
          <a:stretch>
            <a:fillRect/>
          </a:stretch>
        </p:blipFill>
        <p:spPr bwMode="auto">
          <a:xfrm>
            <a:off x="2000232" y="4643422"/>
            <a:ext cx="3296984" cy="2214578"/>
          </a:xfrm>
          <a:prstGeom prst="rect">
            <a:avLst/>
          </a:prstGeom>
          <a:noFill/>
          <a:ln w="9525">
            <a:noFill/>
            <a:miter lim="800000"/>
            <a:headEnd/>
            <a:tailEnd/>
          </a:ln>
        </p:spPr>
      </p:pic>
      <p:pic>
        <p:nvPicPr>
          <p:cNvPr id="4100" name="Picture 4" descr="image?id=816478570469&amp;t=20&amp;plc=WEB&amp;tkn=*2Pkc5Hv2v8mylnmzWNqs0qB14HA"/>
          <p:cNvPicPr>
            <a:picLocks noChangeAspect="1" noChangeArrowheads="1"/>
          </p:cNvPicPr>
          <p:nvPr/>
        </p:nvPicPr>
        <p:blipFill>
          <a:blip r:embed="rId4"/>
          <a:srcRect/>
          <a:stretch>
            <a:fillRect/>
          </a:stretch>
        </p:blipFill>
        <p:spPr bwMode="auto">
          <a:xfrm>
            <a:off x="5838825" y="4371975"/>
            <a:ext cx="3305175" cy="2486025"/>
          </a:xfrm>
          <a:prstGeom prst="rect">
            <a:avLst/>
          </a:prstGeom>
          <a:noFill/>
          <a:ln w="9525">
            <a:noFill/>
            <a:miter lim="800000"/>
            <a:headEnd/>
            <a:tailEnd/>
          </a:ln>
        </p:spPr>
      </p:pic>
      <p:pic>
        <p:nvPicPr>
          <p:cNvPr id="4101" name="Picture 5" descr="12109284_1131893783487728_408495716267830651_n"/>
          <p:cNvPicPr>
            <a:picLocks noChangeAspect="1" noChangeArrowheads="1"/>
          </p:cNvPicPr>
          <p:nvPr/>
        </p:nvPicPr>
        <p:blipFill>
          <a:blip r:embed="rId5" cstate="print"/>
          <a:srcRect l="8144" t="3238" r="8571"/>
          <a:stretch>
            <a:fillRect/>
          </a:stretch>
        </p:blipFill>
        <p:spPr bwMode="auto">
          <a:xfrm>
            <a:off x="5196238" y="3000372"/>
            <a:ext cx="1476713" cy="1286741"/>
          </a:xfrm>
          <a:prstGeom prst="rect">
            <a:avLst/>
          </a:prstGeom>
          <a:noFill/>
          <a:ln w="9525">
            <a:noFill/>
            <a:miter lim="800000"/>
            <a:headEnd/>
            <a:tailEnd/>
          </a:ln>
        </p:spPr>
      </p:pic>
      <p:pic>
        <p:nvPicPr>
          <p:cNvPr id="4104" name="Рисунок 1" descr="http://srgazeta.ru/wp-content/uploads/2011/09/kartoshka.jpg"/>
          <p:cNvPicPr>
            <a:picLocks noChangeAspect="1" noChangeArrowheads="1"/>
          </p:cNvPicPr>
          <p:nvPr/>
        </p:nvPicPr>
        <p:blipFill>
          <a:blip r:embed="rId6" cstate="print"/>
          <a:srcRect/>
          <a:stretch>
            <a:fillRect/>
          </a:stretch>
        </p:blipFill>
        <p:spPr bwMode="auto">
          <a:xfrm>
            <a:off x="7215206" y="2629432"/>
            <a:ext cx="1622796" cy="1656824"/>
          </a:xfrm>
          <a:prstGeom prst="rect">
            <a:avLst/>
          </a:prstGeom>
          <a:noFill/>
          <a:ln w="9525">
            <a:noFill/>
            <a:miter lim="800000"/>
            <a:headEnd/>
            <a:tailEnd/>
          </a:ln>
        </p:spPr>
      </p:pic>
      <p:pic>
        <p:nvPicPr>
          <p:cNvPr id="5122" name="Picture 2" descr="potd-potato_3400579k"/>
          <p:cNvPicPr>
            <a:picLocks noChangeAspect="1" noChangeArrowheads="1"/>
          </p:cNvPicPr>
          <p:nvPr/>
        </p:nvPicPr>
        <p:blipFill>
          <a:blip r:embed="rId7" cstate="print"/>
          <a:srcRect/>
          <a:stretch>
            <a:fillRect/>
          </a:stretch>
        </p:blipFill>
        <p:spPr bwMode="auto">
          <a:xfrm>
            <a:off x="3000364" y="3000372"/>
            <a:ext cx="1857375" cy="1162050"/>
          </a:xfrm>
          <a:prstGeom prst="rect">
            <a:avLst/>
          </a:prstGeom>
          <a:noFill/>
          <a:ln w="9525">
            <a:noFill/>
            <a:miter lim="800000"/>
            <a:headEnd/>
            <a:tailEnd/>
          </a:ln>
        </p:spPr>
      </p:pic>
    </p:spTree>
  </p:cSld>
  <p:clrMapOvr>
    <a:masterClrMapping/>
  </p:clrMapOvr>
  <p:transition spd="med">
    <p:strips dir="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2276468"/>
          </a:xfrm>
        </p:spPr>
        <p:txBody>
          <a:bodyPr>
            <a:normAutofit fontScale="90000"/>
          </a:bodyPr>
          <a:lstStyle/>
          <a:p>
            <a:r>
              <a:rPr lang="ru-RU" sz="3100" dirty="0" smtClean="0">
                <a:solidFill>
                  <a:srgbClr val="FF0000"/>
                </a:solidFill>
              </a:rPr>
              <a:t>Детишек воспитать, не курочек пересчитать!</a:t>
            </a:r>
            <a:br>
              <a:rPr lang="ru-RU" sz="3100" dirty="0" smtClean="0">
                <a:solidFill>
                  <a:srgbClr val="FF0000"/>
                </a:solidFill>
              </a:rPr>
            </a:br>
            <a:r>
              <a:rPr lang="ru-RU" sz="3100" dirty="0" smtClean="0">
                <a:solidFill>
                  <a:srgbClr val="FF0000"/>
                </a:solidFill>
              </a:rPr>
              <a:t>Чем бы дитя не тешилось, лишь бы не плакало (рус. нар. поговорка)</a:t>
            </a:r>
            <a:br>
              <a:rPr lang="ru-RU" sz="3100" dirty="0" smtClean="0">
                <a:solidFill>
                  <a:srgbClr val="FF0000"/>
                </a:solidFill>
              </a:rPr>
            </a:br>
            <a:r>
              <a:rPr lang="ru-RU" sz="3100" dirty="0" smtClean="0">
                <a:solidFill>
                  <a:srgbClr val="FF0000"/>
                </a:solidFill>
              </a:rPr>
              <a:t>Занятый ребёнок не плачет (англ. нар. поговорка)</a:t>
            </a:r>
            <a:r>
              <a:rPr lang="ru-RU" sz="4400" dirty="0" smtClean="0">
                <a:solidFill>
                  <a:srgbClr val="FF0000"/>
                </a:solidFill>
              </a:rPr>
              <a:t/>
            </a:r>
            <a:br>
              <a:rPr lang="ru-RU" sz="4400" dirty="0" smtClean="0">
                <a:solidFill>
                  <a:srgbClr val="FF0000"/>
                </a:solidFill>
              </a:rPr>
            </a:br>
            <a:endParaRPr lang="ru-RU" dirty="0"/>
          </a:p>
        </p:txBody>
      </p:sp>
      <p:sp>
        <p:nvSpPr>
          <p:cNvPr id="3" name="Прямоугольник 2"/>
          <p:cNvSpPr/>
          <p:nvPr/>
        </p:nvSpPr>
        <p:spPr>
          <a:xfrm>
            <a:off x="357158" y="2000240"/>
            <a:ext cx="8072494" cy="4401205"/>
          </a:xfrm>
          <a:prstGeom prst="rect">
            <a:avLst/>
          </a:prstGeom>
        </p:spPr>
        <p:txBody>
          <a:bodyPr wrap="square">
            <a:spAutoFit/>
          </a:bodyPr>
          <a:lstStyle/>
          <a:p>
            <a:r>
              <a:rPr lang="ru-RU" sz="2000" dirty="0" smtClean="0"/>
              <a:t>Возраст игрушки, как таковой, насчитывает тысячелетия! Самые первые игрушки не имели четкой визуализации, как сейчас. Это были самые простые предметы, которые лишь издали напоминали людей или животных. Первые игрушки делались самостоятельно, причем из подручных материалов. </a:t>
            </a:r>
          </a:p>
          <a:p>
            <a:endParaRPr lang="ru-RU" sz="2000" dirty="0" smtClean="0"/>
          </a:p>
          <a:p>
            <a:endParaRPr lang="ru-RU" sz="2000" dirty="0" smtClean="0"/>
          </a:p>
          <a:p>
            <a:endParaRPr lang="ru-RU" sz="2000" dirty="0" smtClean="0"/>
          </a:p>
          <a:p>
            <a:endParaRPr lang="ru-RU" sz="2000" dirty="0" smtClean="0"/>
          </a:p>
          <a:p>
            <a:endParaRPr lang="ru-RU" sz="2000" dirty="0" smtClean="0"/>
          </a:p>
          <a:p>
            <a:endParaRPr lang="ru-RU" sz="2000" dirty="0" smtClean="0"/>
          </a:p>
          <a:p>
            <a:endParaRPr lang="ru-RU" sz="2000" dirty="0" smtClean="0"/>
          </a:p>
          <a:p>
            <a:endParaRPr lang="ru-RU" sz="2000" dirty="0" smtClean="0"/>
          </a:p>
          <a:p>
            <a:endParaRPr lang="ru-RU" sz="2000" dirty="0"/>
          </a:p>
        </p:txBody>
      </p:sp>
      <p:pic>
        <p:nvPicPr>
          <p:cNvPr id="4" name="Picture 2" descr="https://www.e-reading.by/illustrations/1031/1031133-i_076.jpg"/>
          <p:cNvPicPr>
            <a:picLocks noChangeAspect="1" noChangeArrowheads="1"/>
          </p:cNvPicPr>
          <p:nvPr/>
        </p:nvPicPr>
        <p:blipFill>
          <a:blip r:embed="rId2"/>
          <a:srcRect l="12123" r="12123"/>
          <a:stretch>
            <a:fillRect/>
          </a:stretch>
        </p:blipFill>
        <p:spPr bwMode="auto">
          <a:xfrm>
            <a:off x="4286248" y="3714752"/>
            <a:ext cx="4071966" cy="2928957"/>
          </a:xfrm>
          <a:prstGeom prst="rect">
            <a:avLst/>
          </a:prstGeom>
          <a:noFill/>
        </p:spPr>
      </p:pic>
    </p:spTree>
  </p:cSld>
  <p:clrMapOvr>
    <a:masterClrMapping/>
  </p:clrMapOvr>
  <p:transition spd="med">
    <p:strips dir="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704832"/>
          </a:xfrm>
        </p:spPr>
        <p:txBody>
          <a:bodyPr>
            <a:normAutofit fontScale="90000"/>
          </a:bodyPr>
          <a:lstStyle/>
          <a:p>
            <a:pPr algn="ctr"/>
            <a:r>
              <a:rPr lang="ru-RU" dirty="0" smtClean="0">
                <a:solidFill>
                  <a:srgbClr val="FF0000"/>
                </a:solidFill>
              </a:rPr>
              <a:t>Игрушки из ткани, платочков</a:t>
            </a:r>
            <a:endParaRPr lang="ru-RU" dirty="0">
              <a:solidFill>
                <a:srgbClr val="FF0000"/>
              </a:solidFill>
            </a:endParaRPr>
          </a:p>
        </p:txBody>
      </p:sp>
      <p:sp>
        <p:nvSpPr>
          <p:cNvPr id="3" name="Прямоугольник 2"/>
          <p:cNvSpPr/>
          <p:nvPr/>
        </p:nvSpPr>
        <p:spPr>
          <a:xfrm>
            <a:off x="2286000" y="785795"/>
            <a:ext cx="4572000" cy="1384995"/>
          </a:xfrm>
          <a:prstGeom prst="rect">
            <a:avLst/>
          </a:prstGeom>
        </p:spPr>
        <p:txBody>
          <a:bodyPr wrap="square">
            <a:spAutoFit/>
          </a:bodyPr>
          <a:lstStyle/>
          <a:p>
            <a:pPr algn="ctr"/>
            <a:r>
              <a:rPr lang="ru-RU" sz="2400" dirty="0" smtClean="0"/>
              <a:t>Традиционная народная игрушка «Зайчик на пальчик»  </a:t>
            </a:r>
            <a:endParaRPr lang="ru-RU" sz="2400" dirty="0" smtClean="0"/>
          </a:p>
          <a:p>
            <a:pPr algn="ctr"/>
            <a:endParaRPr lang="ru-RU" dirty="0" smtClean="0"/>
          </a:p>
          <a:p>
            <a:pPr algn="ctr"/>
            <a:endParaRPr lang="ru-RU" dirty="0"/>
          </a:p>
        </p:txBody>
      </p:sp>
      <p:pic>
        <p:nvPicPr>
          <p:cNvPr id="1026" name="Picture 2" descr="Ð·Ð°Ð¹ÑÐ¸Ðº Ð½Ð° Ð¿Ð°Ð»ÑÑÐ¸Ðº"/>
          <p:cNvPicPr>
            <a:picLocks noChangeAspect="1" noChangeArrowheads="1"/>
          </p:cNvPicPr>
          <p:nvPr/>
        </p:nvPicPr>
        <p:blipFill>
          <a:blip r:embed="rId2"/>
          <a:srcRect l="16077" r="35422"/>
          <a:stretch>
            <a:fillRect/>
          </a:stretch>
        </p:blipFill>
        <p:spPr bwMode="auto">
          <a:xfrm>
            <a:off x="979981" y="3857628"/>
            <a:ext cx="1972272" cy="2714644"/>
          </a:xfrm>
          <a:prstGeom prst="rect">
            <a:avLst/>
          </a:prstGeom>
          <a:noFill/>
          <a:ln w="9525">
            <a:noFill/>
            <a:miter lim="800000"/>
            <a:headEnd/>
            <a:tailEnd/>
          </a:ln>
        </p:spPr>
      </p:pic>
      <p:pic>
        <p:nvPicPr>
          <p:cNvPr id="4" name="Picture 2" descr="de7bc5b0da7991672e82c8540evd--russkij-stil-zajchik-na-palchik"/>
          <p:cNvPicPr>
            <a:picLocks noChangeAspect="1" noChangeArrowheads="1"/>
          </p:cNvPicPr>
          <p:nvPr/>
        </p:nvPicPr>
        <p:blipFill>
          <a:blip r:embed="rId3" cstate="print"/>
          <a:srcRect r="5128"/>
          <a:stretch>
            <a:fillRect/>
          </a:stretch>
        </p:blipFill>
        <p:spPr bwMode="auto">
          <a:xfrm>
            <a:off x="4786314" y="3846042"/>
            <a:ext cx="3981295" cy="2797667"/>
          </a:xfrm>
          <a:prstGeom prst="rect">
            <a:avLst/>
          </a:prstGeom>
          <a:noFill/>
          <a:ln w="9525">
            <a:noFill/>
            <a:miter lim="800000"/>
            <a:headEnd/>
            <a:tailEnd/>
          </a:ln>
        </p:spPr>
      </p:pic>
      <p:sp>
        <p:nvSpPr>
          <p:cNvPr id="6" name="Прямоугольник 5"/>
          <p:cNvSpPr/>
          <p:nvPr/>
        </p:nvSpPr>
        <p:spPr>
          <a:xfrm>
            <a:off x="500034" y="1582341"/>
            <a:ext cx="8286808" cy="2308324"/>
          </a:xfrm>
          <a:prstGeom prst="rect">
            <a:avLst/>
          </a:prstGeom>
        </p:spPr>
        <p:txBody>
          <a:bodyPr wrap="square">
            <a:spAutoFit/>
          </a:bodyPr>
          <a:lstStyle/>
          <a:p>
            <a:r>
              <a:rPr lang="ru-RU" dirty="0" smtClean="0"/>
              <a:t>Эту игрушку в старину родители давали детям, когда уходили из дома, чтобы, оставаясь один, ребёнок не скучал и ему не было страшно. К Зайчику можно обратиться как к другу, поговорить с ним, пожаловаться или просто поиграть, а ещё ему можно доверить свои секреты, можно рассказать всё, что думаешь, и он никому не расскажет! Зайчик одевается на пальчик, и нужно держать его в ладошке, как бы загораживая от всех, так удобно с ним пошептаться о своих тайнах </a:t>
            </a:r>
            <a:r>
              <a:rPr lang="ru-RU" dirty="0" smtClean="0"/>
              <a:t>.</a:t>
            </a:r>
            <a:r>
              <a:rPr lang="ru-RU" dirty="0" smtClean="0"/>
              <a:t/>
            </a:r>
            <a:br>
              <a:rPr lang="ru-RU" dirty="0" smtClean="0"/>
            </a:br>
            <a:endParaRPr lang="ru-RU" dirty="0"/>
          </a:p>
        </p:txBody>
      </p:sp>
    </p:spTree>
  </p:cSld>
  <p:clrMapOvr>
    <a:masterClrMapping/>
  </p:clrMapOvr>
  <p:transition spd="med">
    <p:strips dir="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2776534"/>
          </a:xfrm>
        </p:spPr>
        <p:txBody>
          <a:bodyPr>
            <a:noAutofit/>
          </a:bodyPr>
          <a:lstStyle/>
          <a:p>
            <a:r>
              <a:rPr lang="ru-RU" sz="2400" dirty="0" smtClean="0">
                <a:solidFill>
                  <a:schemeClr val="tx1"/>
                </a:solidFill>
              </a:rPr>
              <a:t>Зайка, зайка, маленький зайка!</a:t>
            </a:r>
            <a:br>
              <a:rPr lang="ru-RU" sz="2400" dirty="0" smtClean="0">
                <a:solidFill>
                  <a:schemeClr val="tx1"/>
                </a:solidFill>
              </a:rPr>
            </a:br>
            <a:r>
              <a:rPr lang="ru-RU" sz="2400" dirty="0" smtClean="0">
                <a:solidFill>
                  <a:schemeClr val="tx1"/>
                </a:solidFill>
              </a:rPr>
              <a:t>Длинные ушки,</a:t>
            </a:r>
            <a:br>
              <a:rPr lang="ru-RU" sz="2400" dirty="0" smtClean="0">
                <a:solidFill>
                  <a:schemeClr val="tx1"/>
                </a:solidFill>
              </a:rPr>
            </a:br>
            <a:r>
              <a:rPr lang="ru-RU" sz="2400" dirty="0" smtClean="0">
                <a:solidFill>
                  <a:schemeClr val="tx1"/>
                </a:solidFill>
              </a:rPr>
              <a:t>Быстрые ножки!</a:t>
            </a:r>
            <a:br>
              <a:rPr lang="ru-RU" sz="2400" dirty="0" smtClean="0">
                <a:solidFill>
                  <a:schemeClr val="tx1"/>
                </a:solidFill>
              </a:rPr>
            </a:br>
            <a:r>
              <a:rPr lang="ru-RU" sz="2400" dirty="0" smtClean="0">
                <a:solidFill>
                  <a:schemeClr val="tx1"/>
                </a:solidFill>
              </a:rPr>
              <a:t>Зайка, зайка, маленький зайка!</a:t>
            </a:r>
            <a:br>
              <a:rPr lang="ru-RU" sz="2400" dirty="0" smtClean="0">
                <a:solidFill>
                  <a:schemeClr val="tx1"/>
                </a:solidFill>
              </a:rPr>
            </a:br>
            <a:r>
              <a:rPr lang="ru-RU" sz="2400" dirty="0" smtClean="0">
                <a:solidFill>
                  <a:schemeClr val="tx1"/>
                </a:solidFill>
              </a:rPr>
              <a:t>Деток боишься-</a:t>
            </a:r>
            <a:br>
              <a:rPr lang="ru-RU" sz="2400" dirty="0" smtClean="0">
                <a:solidFill>
                  <a:schemeClr val="tx1"/>
                </a:solidFill>
              </a:rPr>
            </a:br>
            <a:r>
              <a:rPr lang="ru-RU" sz="2400" dirty="0" smtClean="0">
                <a:solidFill>
                  <a:schemeClr val="tx1"/>
                </a:solidFill>
              </a:rPr>
              <a:t>Зайка-трусишка! ( рус. нар. песенка)</a:t>
            </a:r>
            <a:br>
              <a:rPr lang="ru-RU" sz="2400" dirty="0" smtClean="0">
                <a:solidFill>
                  <a:schemeClr val="tx1"/>
                </a:solidFill>
              </a:rPr>
            </a:br>
            <a:endParaRPr lang="ru-RU" sz="2400" dirty="0">
              <a:solidFill>
                <a:schemeClr val="tx1"/>
              </a:solidFill>
            </a:endParaRPr>
          </a:p>
        </p:txBody>
      </p:sp>
      <p:pic>
        <p:nvPicPr>
          <p:cNvPr id="2050" name="Picture 2" descr="image?id=596408146263&amp;t=20&amp;plc=WEB&amp;tkn=*0_SyDAZuWlSIt5Ud2FSVZCt-TcQ"/>
          <p:cNvPicPr>
            <a:picLocks noChangeAspect="1" noChangeArrowheads="1"/>
          </p:cNvPicPr>
          <p:nvPr/>
        </p:nvPicPr>
        <p:blipFill>
          <a:blip r:embed="rId2"/>
          <a:srcRect r="-963" b="8511"/>
          <a:stretch>
            <a:fillRect/>
          </a:stretch>
        </p:blipFill>
        <p:spPr bwMode="auto">
          <a:xfrm>
            <a:off x="2214546" y="2633282"/>
            <a:ext cx="6929454" cy="4224718"/>
          </a:xfrm>
          <a:prstGeom prst="rect">
            <a:avLst/>
          </a:prstGeom>
          <a:noFill/>
          <a:ln w="9525">
            <a:noFill/>
            <a:miter lim="800000"/>
            <a:headEnd/>
            <a:tailEnd/>
          </a:ln>
        </p:spPr>
      </p:pic>
    </p:spTree>
  </p:cSld>
  <p:clrMapOvr>
    <a:masterClrMapping/>
  </p:clrMapOvr>
  <p:transition spd="med">
    <p:strips dir="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9697" name="Picture 1" descr="c2bb8a8b0cc7"/>
          <p:cNvPicPr>
            <a:picLocks noChangeAspect="1" noChangeArrowheads="1"/>
          </p:cNvPicPr>
          <p:nvPr/>
        </p:nvPicPr>
        <p:blipFill>
          <a:blip r:embed="rId2"/>
          <a:srcRect/>
          <a:stretch>
            <a:fillRect/>
          </a:stretch>
        </p:blipFill>
        <p:spPr bwMode="auto">
          <a:xfrm>
            <a:off x="6072198" y="214290"/>
            <a:ext cx="2507720" cy="2857520"/>
          </a:xfrm>
          <a:prstGeom prst="rect">
            <a:avLst/>
          </a:prstGeom>
          <a:noFill/>
          <a:ln w="9525">
            <a:noFill/>
            <a:miter lim="800000"/>
            <a:headEnd/>
            <a:tailEnd/>
          </a:ln>
        </p:spPr>
      </p:pic>
      <p:pic>
        <p:nvPicPr>
          <p:cNvPr id="29698" name="Picture 2" descr="i?id=192a42c8633c3e421ce71e335605f383&amp;n=13"/>
          <p:cNvPicPr>
            <a:picLocks noChangeAspect="1" noChangeArrowheads="1"/>
          </p:cNvPicPr>
          <p:nvPr/>
        </p:nvPicPr>
        <p:blipFill>
          <a:blip r:embed="rId3"/>
          <a:srcRect l="29167" t="3705" r="24167"/>
          <a:stretch>
            <a:fillRect/>
          </a:stretch>
        </p:blipFill>
        <p:spPr bwMode="auto">
          <a:xfrm>
            <a:off x="6286512" y="4429132"/>
            <a:ext cx="1919286" cy="2227743"/>
          </a:xfrm>
          <a:prstGeom prst="rect">
            <a:avLst/>
          </a:prstGeom>
          <a:noFill/>
          <a:ln w="9525">
            <a:noFill/>
            <a:miter lim="800000"/>
            <a:headEnd/>
            <a:tailEnd/>
          </a:ln>
        </p:spPr>
      </p:pic>
      <p:pic>
        <p:nvPicPr>
          <p:cNvPr id="29700" name="Picture 4" descr="detsad-375942-1519408529"/>
          <p:cNvPicPr>
            <a:picLocks noChangeAspect="1" noChangeArrowheads="1"/>
          </p:cNvPicPr>
          <p:nvPr/>
        </p:nvPicPr>
        <p:blipFill>
          <a:blip r:embed="rId4"/>
          <a:srcRect r="-2480" b="6812"/>
          <a:stretch>
            <a:fillRect/>
          </a:stretch>
        </p:blipFill>
        <p:spPr bwMode="auto">
          <a:xfrm>
            <a:off x="3071802" y="214290"/>
            <a:ext cx="2857520" cy="3071810"/>
          </a:xfrm>
          <a:prstGeom prst="rect">
            <a:avLst/>
          </a:prstGeom>
          <a:noFill/>
          <a:ln w="9525">
            <a:noFill/>
            <a:miter lim="800000"/>
            <a:headEnd/>
            <a:tailEnd/>
          </a:ln>
        </p:spPr>
      </p:pic>
      <p:pic>
        <p:nvPicPr>
          <p:cNvPr id="29701" name="Picture 5" descr="detsad-342351-1432060782"/>
          <p:cNvPicPr>
            <a:picLocks noChangeAspect="1" noChangeArrowheads="1"/>
          </p:cNvPicPr>
          <p:nvPr/>
        </p:nvPicPr>
        <p:blipFill>
          <a:blip r:embed="rId5" cstate="print"/>
          <a:srcRect/>
          <a:stretch>
            <a:fillRect/>
          </a:stretch>
        </p:blipFill>
        <p:spPr bwMode="auto">
          <a:xfrm>
            <a:off x="5357818" y="2857496"/>
            <a:ext cx="2028825" cy="1524000"/>
          </a:xfrm>
          <a:prstGeom prst="rect">
            <a:avLst/>
          </a:prstGeom>
          <a:noFill/>
          <a:ln w="9525">
            <a:noFill/>
            <a:miter lim="800000"/>
            <a:headEnd/>
            <a:tailEnd/>
          </a:ln>
        </p:spPr>
      </p:pic>
      <p:pic>
        <p:nvPicPr>
          <p:cNvPr id="29702" name="Picture 6" descr="abfae5e3fa20279d8ac9cb6a3e7c80d1"/>
          <p:cNvPicPr>
            <a:picLocks noChangeAspect="1" noChangeArrowheads="1"/>
          </p:cNvPicPr>
          <p:nvPr/>
        </p:nvPicPr>
        <p:blipFill>
          <a:blip r:embed="rId6"/>
          <a:srcRect r="-546" b="13333"/>
          <a:stretch>
            <a:fillRect/>
          </a:stretch>
        </p:blipFill>
        <p:spPr bwMode="auto">
          <a:xfrm>
            <a:off x="285720" y="214290"/>
            <a:ext cx="2688622" cy="3286148"/>
          </a:xfrm>
          <a:prstGeom prst="rect">
            <a:avLst/>
          </a:prstGeom>
          <a:noFill/>
          <a:ln w="9525">
            <a:noFill/>
            <a:miter lim="800000"/>
            <a:headEnd/>
            <a:tailEnd/>
          </a:ln>
        </p:spPr>
      </p:pic>
      <p:pic>
        <p:nvPicPr>
          <p:cNvPr id="29703" name="Picture 7" descr="hello_html_2e34aad5"/>
          <p:cNvPicPr>
            <a:picLocks noChangeAspect="1" noChangeArrowheads="1"/>
          </p:cNvPicPr>
          <p:nvPr/>
        </p:nvPicPr>
        <p:blipFill>
          <a:blip r:embed="rId7"/>
          <a:srcRect/>
          <a:stretch>
            <a:fillRect/>
          </a:stretch>
        </p:blipFill>
        <p:spPr bwMode="auto">
          <a:xfrm>
            <a:off x="357158" y="4286256"/>
            <a:ext cx="2476518" cy="1857388"/>
          </a:xfrm>
          <a:prstGeom prst="rect">
            <a:avLst/>
          </a:prstGeom>
          <a:noFill/>
          <a:ln w="9525">
            <a:noFill/>
            <a:miter lim="800000"/>
            <a:headEnd/>
            <a:tailEnd/>
          </a:ln>
        </p:spPr>
      </p:pic>
      <p:pic>
        <p:nvPicPr>
          <p:cNvPr id="10" name="Рисунок 1" descr="ÐºÐ¾Ð½Ñ Ð¸Ð· ÑÐºÐ°Ð½Ð¸"/>
          <p:cNvPicPr>
            <a:picLocks noChangeAspect="1" noChangeArrowheads="1"/>
          </p:cNvPicPr>
          <p:nvPr/>
        </p:nvPicPr>
        <p:blipFill>
          <a:blip r:embed="rId8"/>
          <a:srcRect r="2499" b="11798"/>
          <a:stretch>
            <a:fillRect/>
          </a:stretch>
        </p:blipFill>
        <p:spPr bwMode="auto">
          <a:xfrm>
            <a:off x="3000364" y="3857628"/>
            <a:ext cx="2247795" cy="2714644"/>
          </a:xfrm>
          <a:prstGeom prst="rect">
            <a:avLst/>
          </a:prstGeom>
          <a:noFill/>
          <a:ln w="9525">
            <a:noFill/>
            <a:miter lim="800000"/>
            <a:headEnd/>
            <a:tailEnd/>
          </a:ln>
        </p:spPr>
      </p:pic>
    </p:spTree>
  </p:cSld>
  <p:clrMapOvr>
    <a:masterClrMapping/>
  </p:clrMapOvr>
  <p:transition spd="med">
    <p:strips dir="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4205294"/>
          </a:xfrm>
        </p:spPr>
        <p:txBody>
          <a:bodyPr>
            <a:normAutofit fontScale="90000"/>
          </a:bodyPr>
          <a:lstStyle/>
          <a:p>
            <a:r>
              <a:rPr lang="ru-RU" dirty="0" smtClean="0">
                <a:solidFill>
                  <a:srgbClr val="FF0000"/>
                </a:solidFill>
              </a:rPr>
              <a:t>Куклы-любимые игрушки.</a:t>
            </a:r>
            <a:r>
              <a:rPr lang="ru-RU" sz="2200" dirty="0" smtClean="0">
                <a:solidFill>
                  <a:schemeClr val="tx1"/>
                </a:solidFill>
              </a:rPr>
              <a:t/>
            </a:r>
            <a:br>
              <a:rPr lang="ru-RU" sz="2200" dirty="0" smtClean="0">
                <a:solidFill>
                  <a:schemeClr val="tx1"/>
                </a:solidFill>
              </a:rPr>
            </a:br>
            <a:r>
              <a:rPr lang="ru-RU" sz="2200" dirty="0" smtClean="0">
                <a:solidFill>
                  <a:schemeClr val="bg1"/>
                </a:solidFill>
              </a:rPr>
              <a:t> </a:t>
            </a:r>
            <a:r>
              <a:rPr lang="ru-RU" sz="2700" dirty="0" smtClean="0">
                <a:solidFill>
                  <a:schemeClr val="bg1"/>
                </a:solidFill>
              </a:rPr>
              <a:t>Кулёма.</a:t>
            </a:r>
            <a:r>
              <a:rPr lang="ru-RU" sz="2700" dirty="0" smtClean="0">
                <a:solidFill>
                  <a:schemeClr val="tx1"/>
                </a:solidFill>
              </a:rPr>
              <a:t/>
            </a:r>
            <a:br>
              <a:rPr lang="ru-RU" sz="2700" dirty="0" smtClean="0">
                <a:solidFill>
                  <a:schemeClr val="tx1"/>
                </a:solidFill>
              </a:rPr>
            </a:br>
            <a:r>
              <a:rPr lang="ru-RU" sz="2700" dirty="0" smtClean="0">
                <a:solidFill>
                  <a:schemeClr val="tx1"/>
                </a:solidFill>
              </a:rPr>
              <a:t>Сразу после рождения девочке сворачивали из полотенца и лоскутов куклу и приговаривали : </a:t>
            </a:r>
            <a:br>
              <a:rPr lang="ru-RU" sz="2700" dirty="0" smtClean="0">
                <a:solidFill>
                  <a:schemeClr val="tx1"/>
                </a:solidFill>
              </a:rPr>
            </a:br>
            <a:r>
              <a:rPr lang="ru-RU" sz="2700" dirty="0" smtClean="0">
                <a:solidFill>
                  <a:schemeClr val="bg1"/>
                </a:solidFill>
              </a:rPr>
              <a:t>«</a:t>
            </a:r>
            <a:r>
              <a:rPr lang="ru-RU" sz="2700" dirty="0" err="1" smtClean="0">
                <a:solidFill>
                  <a:schemeClr val="bg1"/>
                </a:solidFill>
              </a:rPr>
              <a:t>Штоб</a:t>
            </a:r>
            <a:r>
              <a:rPr lang="ru-RU" sz="2700" dirty="0" smtClean="0">
                <a:solidFill>
                  <a:schemeClr val="bg1"/>
                </a:solidFill>
              </a:rPr>
              <a:t> ты </a:t>
            </a:r>
            <a:r>
              <a:rPr lang="ru-RU" sz="2700" dirty="0" err="1" smtClean="0">
                <a:solidFill>
                  <a:schemeClr val="bg1"/>
                </a:solidFill>
              </a:rPr>
              <a:t>була</a:t>
            </a:r>
            <a:r>
              <a:rPr lang="ru-RU" sz="2700" dirty="0" smtClean="0">
                <a:solidFill>
                  <a:schemeClr val="bg1"/>
                </a:solidFill>
              </a:rPr>
              <a:t> </a:t>
            </a:r>
            <a:r>
              <a:rPr lang="ru-RU" sz="2700" dirty="0" err="1" smtClean="0">
                <a:solidFill>
                  <a:schemeClr val="bg1"/>
                </a:solidFill>
              </a:rPr>
              <a:t>тряпошница</a:t>
            </a:r>
            <a:r>
              <a:rPr lang="ru-RU" sz="2700" dirty="0" smtClean="0">
                <a:solidFill>
                  <a:schemeClr val="bg1"/>
                </a:solidFill>
              </a:rPr>
              <a:t>, </a:t>
            </a:r>
            <a:r>
              <a:rPr lang="ru-RU" sz="2700" dirty="0" err="1" smtClean="0">
                <a:solidFill>
                  <a:schemeClr val="bg1"/>
                </a:solidFill>
              </a:rPr>
              <a:t>штоб</a:t>
            </a:r>
            <a:r>
              <a:rPr lang="ru-RU" sz="2700" dirty="0" smtClean="0">
                <a:solidFill>
                  <a:schemeClr val="bg1"/>
                </a:solidFill>
              </a:rPr>
              <a:t> </a:t>
            </a:r>
            <a:r>
              <a:rPr lang="ru-RU" sz="2700" dirty="0" err="1" smtClean="0">
                <a:solidFill>
                  <a:schemeClr val="bg1"/>
                </a:solidFill>
              </a:rPr>
              <a:t>булы</a:t>
            </a:r>
            <a:r>
              <a:rPr lang="ru-RU" sz="2700" dirty="0" smtClean="0">
                <a:solidFill>
                  <a:schemeClr val="bg1"/>
                </a:solidFill>
              </a:rPr>
              <a:t> у  </a:t>
            </a:r>
            <a:r>
              <a:rPr lang="ru-RU" sz="2700" dirty="0" err="1" smtClean="0">
                <a:solidFill>
                  <a:schemeClr val="bg1"/>
                </a:solidFill>
              </a:rPr>
              <a:t>тэбэ</a:t>
            </a:r>
            <a:r>
              <a:rPr lang="ru-RU" sz="2700" dirty="0" smtClean="0">
                <a:solidFill>
                  <a:schemeClr val="bg1"/>
                </a:solidFill>
              </a:rPr>
              <a:t> куклы».</a:t>
            </a:r>
            <a:br>
              <a:rPr lang="ru-RU" sz="2700" dirty="0" smtClean="0">
                <a:solidFill>
                  <a:schemeClr val="bg1"/>
                </a:solidFill>
              </a:rPr>
            </a:br>
            <a:r>
              <a:rPr lang="ru-RU" sz="2700" dirty="0" smtClean="0">
                <a:solidFill>
                  <a:schemeClr val="tx1"/>
                </a:solidFill>
              </a:rPr>
              <a:t>А почему так приговаривали? Давайте вместе подумаем. Чему училась маленькая казачка, играя с куклой?</a:t>
            </a:r>
            <a:br>
              <a:rPr lang="ru-RU" sz="2700" dirty="0" smtClean="0">
                <a:solidFill>
                  <a:schemeClr val="tx1"/>
                </a:solidFill>
              </a:rPr>
            </a:br>
            <a:r>
              <a:rPr lang="ru-RU" sz="2700" dirty="0" smtClean="0">
                <a:solidFill>
                  <a:schemeClr val="tx1"/>
                </a:solidFill>
              </a:rPr>
              <a:t>-Шить, стирать, заботиться о семье, нянчить младших.</a:t>
            </a:r>
            <a:br>
              <a:rPr lang="ru-RU" sz="2700" dirty="0" smtClean="0">
                <a:solidFill>
                  <a:schemeClr val="tx1"/>
                </a:solidFill>
              </a:rPr>
            </a:br>
            <a:r>
              <a:rPr lang="ru-RU" sz="2700" dirty="0" smtClean="0">
                <a:solidFill>
                  <a:schemeClr val="tx1"/>
                </a:solidFill>
              </a:rPr>
              <a:t> </a:t>
            </a:r>
            <a:br>
              <a:rPr lang="ru-RU" sz="2700" dirty="0" smtClean="0">
                <a:solidFill>
                  <a:schemeClr val="tx1"/>
                </a:solidFill>
              </a:rPr>
            </a:br>
            <a:r>
              <a:rPr lang="ru-RU" sz="2200" dirty="0" smtClean="0">
                <a:solidFill>
                  <a:schemeClr val="tx1"/>
                </a:solidFill>
              </a:rPr>
              <a:t/>
            </a:r>
            <a:br>
              <a:rPr lang="ru-RU" sz="2200" dirty="0" smtClean="0">
                <a:solidFill>
                  <a:schemeClr val="tx1"/>
                </a:solidFill>
              </a:rPr>
            </a:br>
            <a:endParaRPr lang="ru-RU" dirty="0"/>
          </a:p>
        </p:txBody>
      </p:sp>
      <p:pic>
        <p:nvPicPr>
          <p:cNvPr id="1026" name="Picture 2" descr="hello_html_m7ca0a369"/>
          <p:cNvPicPr>
            <a:picLocks noChangeAspect="1" noChangeArrowheads="1"/>
          </p:cNvPicPr>
          <p:nvPr/>
        </p:nvPicPr>
        <p:blipFill>
          <a:blip r:embed="rId2"/>
          <a:srcRect/>
          <a:stretch>
            <a:fillRect/>
          </a:stretch>
        </p:blipFill>
        <p:spPr bwMode="auto">
          <a:xfrm>
            <a:off x="285720" y="3214686"/>
            <a:ext cx="4725277" cy="3238508"/>
          </a:xfrm>
          <a:prstGeom prst="rect">
            <a:avLst/>
          </a:prstGeom>
          <a:noFill/>
          <a:ln w="9525">
            <a:noFill/>
            <a:miter lim="800000"/>
            <a:headEnd/>
            <a:tailEnd/>
          </a:ln>
        </p:spPr>
      </p:pic>
      <p:pic>
        <p:nvPicPr>
          <p:cNvPr id="3" name="Picture 2" descr="150426224006"/>
          <p:cNvPicPr>
            <a:picLocks noChangeAspect="1" noChangeArrowheads="1"/>
          </p:cNvPicPr>
          <p:nvPr/>
        </p:nvPicPr>
        <p:blipFill>
          <a:blip r:embed="rId3"/>
          <a:srcRect l="11082" r="13918"/>
          <a:stretch>
            <a:fillRect/>
          </a:stretch>
        </p:blipFill>
        <p:spPr bwMode="auto">
          <a:xfrm>
            <a:off x="5286380" y="3214686"/>
            <a:ext cx="3214710" cy="3214710"/>
          </a:xfrm>
          <a:prstGeom prst="rect">
            <a:avLst/>
          </a:prstGeom>
          <a:noFill/>
          <a:ln w="9525">
            <a:noFill/>
            <a:miter lim="800000"/>
            <a:headEnd/>
            <a:tailEnd/>
          </a:ln>
        </p:spPr>
      </p:pic>
    </p:spTree>
  </p:cSld>
  <p:clrMapOvr>
    <a:masterClrMapping/>
  </p:clrMapOvr>
  <p:transition spd="med">
    <p:strips dir="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00042"/>
            <a:ext cx="8229600" cy="6143668"/>
          </a:xfrm>
        </p:spPr>
        <p:txBody>
          <a:bodyPr>
            <a:normAutofit fontScale="90000"/>
          </a:bodyPr>
          <a:lstStyle/>
          <a:p>
            <a:r>
              <a:rPr lang="ru-RU" sz="2700" dirty="0" smtClean="0">
                <a:solidFill>
                  <a:schemeClr val="tx1"/>
                </a:solidFill>
              </a:rPr>
              <a:t/>
            </a:r>
            <a:br>
              <a:rPr lang="ru-RU" sz="2700" dirty="0" smtClean="0">
                <a:solidFill>
                  <a:schemeClr val="tx1"/>
                </a:solidFill>
              </a:rPr>
            </a:br>
            <a:r>
              <a:rPr lang="ru-RU" sz="2700" dirty="0" smtClean="0">
                <a:solidFill>
                  <a:schemeClr val="tx1"/>
                </a:solidFill>
              </a:rPr>
              <a:t>Можно было обернуть тряпочкой-платочком тряпичные жгутики, тонкие брёвнышки, кукурузный початок.</a:t>
            </a:r>
            <a:br>
              <a:rPr lang="ru-RU" sz="2700" dirty="0" smtClean="0">
                <a:solidFill>
                  <a:schemeClr val="tx1"/>
                </a:solidFill>
              </a:rPr>
            </a:br>
            <a:r>
              <a:rPr lang="ru-RU" sz="2700" dirty="0" smtClean="0">
                <a:solidFill>
                  <a:schemeClr val="tx1"/>
                </a:solidFill>
              </a:rPr>
              <a:t>Кукол </a:t>
            </a:r>
            <a:r>
              <a:rPr lang="ru-RU" sz="2700" b="1" dirty="0" smtClean="0">
                <a:solidFill>
                  <a:schemeClr val="tx1"/>
                </a:solidFill>
              </a:rPr>
              <a:t>изготавливали на забаву детям</a:t>
            </a:r>
            <a:r>
              <a:rPr lang="ru-RU" sz="2700" dirty="0" smtClean="0">
                <a:solidFill>
                  <a:schemeClr val="tx1"/>
                </a:solidFill>
              </a:rPr>
              <a:t>, ведь считалось, что в той семье, где дети много и усердно играют с </a:t>
            </a:r>
            <a:r>
              <a:rPr lang="ru-RU" sz="2700" b="1" dirty="0" smtClean="0">
                <a:solidFill>
                  <a:schemeClr val="tx1"/>
                </a:solidFill>
              </a:rPr>
              <a:t>куклами</a:t>
            </a:r>
            <a:r>
              <a:rPr lang="ru-RU" sz="2700" dirty="0" smtClean="0">
                <a:solidFill>
                  <a:schemeClr val="tx1"/>
                </a:solidFill>
              </a:rPr>
              <a:t>, всегда будет лад и достаток.</a:t>
            </a:r>
            <a:br>
              <a:rPr lang="ru-RU" sz="2700" dirty="0" smtClean="0">
                <a:solidFill>
                  <a:schemeClr val="tx1"/>
                </a:solidFill>
              </a:rPr>
            </a:br>
            <a:r>
              <a:rPr lang="ru-RU" sz="2700" dirty="0" smtClean="0">
                <a:solidFill>
                  <a:schemeClr val="tx1"/>
                </a:solidFill>
              </a:rPr>
              <a:t>Традиционно кукол делали из разных </a:t>
            </a:r>
            <a:r>
              <a:rPr lang="ru-RU" sz="2700" u="sng" dirty="0" smtClean="0">
                <a:solidFill>
                  <a:schemeClr val="tx1"/>
                </a:solidFill>
              </a:rPr>
              <a:t>материалов</a:t>
            </a:r>
            <a:r>
              <a:rPr lang="ru-RU" sz="2700" dirty="0" smtClean="0">
                <a:solidFill>
                  <a:schemeClr val="tx1"/>
                </a:solidFill>
              </a:rPr>
              <a:t>: из травы, соломы, веточек. Но больше всего любили </a:t>
            </a:r>
            <a:r>
              <a:rPr lang="ru-RU" sz="2700" b="1" dirty="0" smtClean="0">
                <a:solidFill>
                  <a:schemeClr val="tx1"/>
                </a:solidFill>
              </a:rPr>
              <a:t>тряпичных кукол</a:t>
            </a:r>
            <a:r>
              <a:rPr lang="ru-RU" sz="2700" dirty="0" smtClean="0">
                <a:solidFill>
                  <a:schemeClr val="tx1"/>
                </a:solidFill>
              </a:rPr>
              <a:t>, созданных из лоскутков старой разноцветной ткани. В старину </a:t>
            </a:r>
            <a:r>
              <a:rPr lang="ru-RU" sz="2700" b="1" dirty="0" smtClean="0">
                <a:solidFill>
                  <a:schemeClr val="tx1"/>
                </a:solidFill>
              </a:rPr>
              <a:t>изготовление</a:t>
            </a:r>
            <a:r>
              <a:rPr lang="ru-RU" sz="2700" dirty="0" smtClean="0">
                <a:solidFill>
                  <a:schemeClr val="tx1"/>
                </a:solidFill>
              </a:rPr>
              <a:t> ткани было делом трудоёмким, поэтому кукол делали из старой ношенной одежды. </a:t>
            </a:r>
            <a:br>
              <a:rPr lang="ru-RU" sz="2700" dirty="0" smtClean="0">
                <a:solidFill>
                  <a:schemeClr val="tx1"/>
                </a:solidFill>
              </a:rPr>
            </a:br>
            <a:r>
              <a:rPr lang="ru-RU" sz="2700" dirty="0" smtClean="0">
                <a:solidFill>
                  <a:schemeClr val="tx1"/>
                </a:solidFill>
              </a:rPr>
              <a:t/>
            </a:r>
            <a:br>
              <a:rPr lang="ru-RU" sz="2700" dirty="0" smtClean="0">
                <a:solidFill>
                  <a:schemeClr val="tx1"/>
                </a:solidFill>
              </a:rPr>
            </a:br>
            <a:r>
              <a:rPr lang="ru-RU" sz="2700" dirty="0" smtClean="0">
                <a:solidFill>
                  <a:schemeClr val="tx1"/>
                </a:solidFill>
              </a:rPr>
              <a:t/>
            </a:r>
            <a:br>
              <a:rPr lang="ru-RU" sz="2700" dirty="0" smtClean="0">
                <a:solidFill>
                  <a:schemeClr val="tx1"/>
                </a:solidFill>
              </a:rPr>
            </a:br>
            <a:r>
              <a:rPr lang="ru-RU" sz="2700" dirty="0" smtClean="0">
                <a:solidFill>
                  <a:schemeClr val="tx1"/>
                </a:solidFill>
              </a:rPr>
              <a:t/>
            </a:r>
            <a:br>
              <a:rPr lang="ru-RU" sz="2700" dirty="0" smtClean="0">
                <a:solidFill>
                  <a:schemeClr val="tx1"/>
                </a:solidFill>
              </a:rPr>
            </a:br>
            <a:r>
              <a:rPr lang="ru-RU" sz="2400" dirty="0" smtClean="0">
                <a:solidFill>
                  <a:schemeClr val="tx1"/>
                </a:solidFill>
              </a:rPr>
              <a:t/>
            </a:r>
            <a:br>
              <a:rPr lang="ru-RU" sz="2400" dirty="0" smtClean="0">
                <a:solidFill>
                  <a:schemeClr val="tx1"/>
                </a:solidFill>
              </a:rPr>
            </a:br>
            <a:r>
              <a:rPr lang="ru-RU" sz="2000" dirty="0" smtClean="0">
                <a:solidFill>
                  <a:schemeClr val="tx1"/>
                </a:solidFill>
              </a:rPr>
              <a:t/>
            </a:r>
            <a:br>
              <a:rPr lang="ru-RU" sz="2000" dirty="0" smtClean="0">
                <a:solidFill>
                  <a:schemeClr val="tx1"/>
                </a:solidFill>
              </a:rPr>
            </a:br>
            <a:r>
              <a:rPr lang="ru-RU" sz="2000" dirty="0" smtClean="0">
                <a:solidFill>
                  <a:schemeClr val="tx1"/>
                </a:solidFill>
              </a:rPr>
              <a:t/>
            </a:r>
            <a:br>
              <a:rPr lang="ru-RU" sz="2000" dirty="0" smtClean="0">
                <a:solidFill>
                  <a:schemeClr val="tx1"/>
                </a:solidFill>
              </a:rPr>
            </a:br>
            <a:r>
              <a:rPr lang="ru-RU" sz="2000" dirty="0" smtClean="0">
                <a:solidFill>
                  <a:schemeClr val="tx1"/>
                </a:solidFill>
              </a:rPr>
              <a:t/>
            </a:r>
            <a:br>
              <a:rPr lang="ru-RU" sz="2000" dirty="0" smtClean="0">
                <a:solidFill>
                  <a:schemeClr val="tx1"/>
                </a:solidFill>
              </a:rPr>
            </a:br>
            <a:r>
              <a:rPr lang="ru-RU" sz="2000" dirty="0" smtClean="0">
                <a:solidFill>
                  <a:schemeClr val="tx1"/>
                </a:solidFill>
              </a:rPr>
              <a:t/>
            </a:r>
            <a:br>
              <a:rPr lang="ru-RU" sz="2000" dirty="0" smtClean="0">
                <a:solidFill>
                  <a:schemeClr val="tx1"/>
                </a:solidFill>
              </a:rPr>
            </a:br>
            <a:endParaRPr lang="ru-RU" sz="2000" dirty="0">
              <a:solidFill>
                <a:schemeClr val="tx1"/>
              </a:solidFill>
            </a:endParaRPr>
          </a:p>
        </p:txBody>
      </p:sp>
      <p:pic>
        <p:nvPicPr>
          <p:cNvPr id="3" name="Picture 2" descr="kuvadki"/>
          <p:cNvPicPr>
            <a:picLocks noChangeAspect="1" noChangeArrowheads="1"/>
          </p:cNvPicPr>
          <p:nvPr/>
        </p:nvPicPr>
        <p:blipFill>
          <a:blip r:embed="rId2"/>
          <a:srcRect/>
          <a:stretch>
            <a:fillRect/>
          </a:stretch>
        </p:blipFill>
        <p:spPr bwMode="auto">
          <a:xfrm>
            <a:off x="4357686" y="3906081"/>
            <a:ext cx="3929058" cy="2951919"/>
          </a:xfrm>
          <a:prstGeom prst="rect">
            <a:avLst/>
          </a:prstGeom>
          <a:noFill/>
          <a:ln w="9525">
            <a:noFill/>
            <a:miter lim="800000"/>
            <a:headEnd/>
            <a:tailEnd/>
          </a:ln>
        </p:spPr>
      </p:pic>
      <p:pic>
        <p:nvPicPr>
          <p:cNvPr id="3074" name="Picture 2" descr="1473158982_88"/>
          <p:cNvPicPr>
            <a:picLocks noChangeAspect="1" noChangeArrowheads="1"/>
          </p:cNvPicPr>
          <p:nvPr/>
        </p:nvPicPr>
        <p:blipFill>
          <a:blip r:embed="rId3"/>
          <a:srcRect/>
          <a:stretch>
            <a:fillRect/>
          </a:stretch>
        </p:blipFill>
        <p:spPr bwMode="auto">
          <a:xfrm>
            <a:off x="642910" y="3950474"/>
            <a:ext cx="3405209" cy="2383647"/>
          </a:xfrm>
          <a:prstGeom prst="rect">
            <a:avLst/>
          </a:prstGeom>
          <a:noFill/>
          <a:ln w="9525">
            <a:noFill/>
            <a:miter lim="800000"/>
            <a:headEnd/>
            <a:tailEnd/>
          </a:ln>
        </p:spPr>
      </p:pic>
    </p:spTree>
  </p:cSld>
  <p:clrMapOvr>
    <a:masterClrMapping/>
  </p:clrMapOvr>
  <p:transition spd="med">
    <p:strips dir="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3276600"/>
          </a:xfrm>
        </p:spPr>
        <p:txBody>
          <a:bodyPr>
            <a:normAutofit/>
          </a:bodyPr>
          <a:lstStyle/>
          <a:p>
            <a:r>
              <a:rPr lang="ru-RU" sz="2400" dirty="0" smtClean="0">
                <a:solidFill>
                  <a:schemeClr val="tx1"/>
                </a:solidFill>
              </a:rPr>
              <a:t>Именно такая ткань лучше всего подходит для </a:t>
            </a:r>
            <a:r>
              <a:rPr lang="ru-RU" sz="2400" b="1" dirty="0" smtClean="0">
                <a:solidFill>
                  <a:schemeClr val="tx1"/>
                </a:solidFill>
              </a:rPr>
              <a:t>изготовления кукол-оберегов</a:t>
            </a:r>
            <a:r>
              <a:rPr lang="ru-RU" sz="2400" dirty="0" smtClean="0">
                <a:solidFill>
                  <a:schemeClr val="tx1"/>
                </a:solidFill>
              </a:rPr>
              <a:t>, ведь ношенная одежда сама по себе является защитой, так как хранит тепло душ людей, которые её носили. Чтобы одежда не утратила своего магического дара, её не резали, а разрывали на лоскутки руками, а при </a:t>
            </a:r>
            <a:r>
              <a:rPr lang="ru-RU" sz="2400" b="1" dirty="0" smtClean="0">
                <a:solidFill>
                  <a:schemeClr val="tx1"/>
                </a:solidFill>
              </a:rPr>
              <a:t>изготовлении</a:t>
            </a:r>
            <a:r>
              <a:rPr lang="ru-RU" sz="2400" dirty="0" smtClean="0">
                <a:solidFill>
                  <a:schemeClr val="tx1"/>
                </a:solidFill>
              </a:rPr>
              <a:t> кукол не использовали железные, колющие и режущие предметы. Готовых кукол наряжали, но никогда не рисовали им лиц.</a:t>
            </a:r>
            <a:endParaRPr lang="ru-RU" sz="2400" dirty="0">
              <a:solidFill>
                <a:schemeClr val="tx1"/>
              </a:solidFill>
            </a:endParaRPr>
          </a:p>
        </p:txBody>
      </p:sp>
      <p:pic>
        <p:nvPicPr>
          <p:cNvPr id="1026" name="Picture 2" descr="1473159161_88"/>
          <p:cNvPicPr>
            <a:picLocks noChangeAspect="1" noChangeArrowheads="1"/>
          </p:cNvPicPr>
          <p:nvPr/>
        </p:nvPicPr>
        <p:blipFill>
          <a:blip r:embed="rId2"/>
          <a:srcRect/>
          <a:stretch>
            <a:fillRect/>
          </a:stretch>
        </p:blipFill>
        <p:spPr bwMode="auto">
          <a:xfrm>
            <a:off x="4214810" y="3286124"/>
            <a:ext cx="4929190" cy="3571876"/>
          </a:xfrm>
          <a:prstGeom prst="rect">
            <a:avLst/>
          </a:prstGeom>
          <a:noFill/>
          <a:ln w="9525">
            <a:noFill/>
            <a:miter lim="800000"/>
            <a:headEnd/>
            <a:tailEnd/>
          </a:ln>
        </p:spPr>
      </p:pic>
    </p:spTree>
  </p:cSld>
  <p:clrMapOvr>
    <a:masterClrMapping/>
  </p:clrMapOvr>
  <p:transition spd="med">
    <p:strips dir="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2562220"/>
          </a:xfrm>
        </p:spPr>
        <p:txBody>
          <a:bodyPr>
            <a:normAutofit fontScale="90000"/>
          </a:bodyPr>
          <a:lstStyle/>
          <a:p>
            <a:r>
              <a:rPr lang="ru-RU" sz="2400" dirty="0" smtClean="0">
                <a:solidFill>
                  <a:schemeClr val="tx1"/>
                </a:solidFill>
              </a:rPr>
              <a:t>Можно было изготовить куклу из очищенного початка кукурузы, или из листьев кукурузного початка. Эти листья называли «</a:t>
            </a:r>
            <a:r>
              <a:rPr lang="ru-RU" sz="2400" dirty="0" err="1" smtClean="0">
                <a:solidFill>
                  <a:schemeClr val="tx1"/>
                </a:solidFill>
              </a:rPr>
              <a:t>талаши</a:t>
            </a:r>
            <a:r>
              <a:rPr lang="ru-RU" sz="2400" dirty="0" smtClean="0">
                <a:solidFill>
                  <a:schemeClr val="tx1"/>
                </a:solidFill>
              </a:rPr>
              <a:t>». Из </a:t>
            </a:r>
            <a:r>
              <a:rPr lang="ru-RU" sz="2400" dirty="0" err="1" smtClean="0">
                <a:solidFill>
                  <a:schemeClr val="tx1"/>
                </a:solidFill>
              </a:rPr>
              <a:t>талаша</a:t>
            </a:r>
            <a:r>
              <a:rPr lang="ru-RU" sz="2400" dirty="0" smtClean="0">
                <a:solidFill>
                  <a:schemeClr val="tx1"/>
                </a:solidFill>
              </a:rPr>
              <a:t> плели и корзиночки. Для игры и для пользы </a:t>
            </a:r>
            <a:br>
              <a:rPr lang="ru-RU" sz="2400" dirty="0" smtClean="0">
                <a:solidFill>
                  <a:schemeClr val="tx1"/>
                </a:solidFill>
              </a:rPr>
            </a:br>
            <a:r>
              <a:rPr lang="ru-RU" dirty="0" smtClean="0">
                <a:solidFill>
                  <a:schemeClr val="tx1"/>
                </a:solidFill>
              </a:rPr>
              <a:t/>
            </a:r>
            <a:br>
              <a:rPr lang="ru-RU" dirty="0" smtClean="0">
                <a:solidFill>
                  <a:schemeClr val="tx1"/>
                </a:solidFill>
              </a:rPr>
            </a:br>
            <a:endParaRPr lang="ru-RU" dirty="0">
              <a:solidFill>
                <a:schemeClr val="tx1"/>
              </a:solidFill>
            </a:endParaRPr>
          </a:p>
        </p:txBody>
      </p:sp>
      <p:pic>
        <p:nvPicPr>
          <p:cNvPr id="6145" name="Picture 1" descr="88236582_0_2ba47_909cf1a4_L"/>
          <p:cNvPicPr>
            <a:picLocks noChangeAspect="1" noChangeArrowheads="1"/>
          </p:cNvPicPr>
          <p:nvPr/>
        </p:nvPicPr>
        <p:blipFill>
          <a:blip r:embed="rId2"/>
          <a:srcRect/>
          <a:stretch>
            <a:fillRect/>
          </a:stretch>
        </p:blipFill>
        <p:spPr bwMode="auto">
          <a:xfrm>
            <a:off x="5786446" y="4071942"/>
            <a:ext cx="2905112" cy="2533258"/>
          </a:xfrm>
          <a:prstGeom prst="rect">
            <a:avLst/>
          </a:prstGeom>
          <a:noFill/>
          <a:ln w="9525">
            <a:noFill/>
            <a:miter lim="800000"/>
            <a:headEnd/>
            <a:tailEnd/>
          </a:ln>
        </p:spPr>
      </p:pic>
      <p:pic>
        <p:nvPicPr>
          <p:cNvPr id="6146" name="Picture 2" descr="Corn Husk Dolls Tutorial."/>
          <p:cNvPicPr>
            <a:picLocks noChangeAspect="1" noChangeArrowheads="1"/>
          </p:cNvPicPr>
          <p:nvPr/>
        </p:nvPicPr>
        <p:blipFill>
          <a:blip r:embed="rId3"/>
          <a:srcRect/>
          <a:stretch>
            <a:fillRect/>
          </a:stretch>
        </p:blipFill>
        <p:spPr bwMode="auto">
          <a:xfrm>
            <a:off x="5715008" y="1714488"/>
            <a:ext cx="3071802" cy="2409257"/>
          </a:xfrm>
          <a:prstGeom prst="rect">
            <a:avLst/>
          </a:prstGeom>
          <a:noFill/>
          <a:ln w="9525">
            <a:noFill/>
            <a:miter lim="800000"/>
            <a:headEnd/>
            <a:tailEnd/>
          </a:ln>
        </p:spPr>
      </p:pic>
      <p:pic>
        <p:nvPicPr>
          <p:cNvPr id="1026" name="Picture 2" descr="7856a63fbaf02d3b953fe89741e84a49_i-179"/>
          <p:cNvPicPr>
            <a:picLocks noChangeAspect="1" noChangeArrowheads="1"/>
          </p:cNvPicPr>
          <p:nvPr/>
        </p:nvPicPr>
        <p:blipFill>
          <a:blip r:embed="rId4"/>
          <a:srcRect l="2455" t="298" r="5803" b="8928"/>
          <a:stretch>
            <a:fillRect/>
          </a:stretch>
        </p:blipFill>
        <p:spPr bwMode="auto">
          <a:xfrm>
            <a:off x="642910" y="1785926"/>
            <a:ext cx="4982550" cy="4357718"/>
          </a:xfrm>
          <a:prstGeom prst="rect">
            <a:avLst/>
          </a:prstGeom>
          <a:noFill/>
          <a:ln w="9525">
            <a:noFill/>
            <a:miter lim="800000"/>
            <a:headEnd/>
            <a:tailEnd/>
          </a:ln>
        </p:spPr>
      </p:pic>
    </p:spTree>
  </p:cSld>
  <p:clrMapOvr>
    <a:masterClrMapping/>
  </p:clrMapOvr>
  <p:transition spd="med">
    <p:strips dir="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1847840"/>
          </a:xfrm>
        </p:spPr>
        <p:txBody>
          <a:bodyPr>
            <a:normAutofit/>
          </a:bodyPr>
          <a:lstStyle/>
          <a:p>
            <a:r>
              <a:rPr lang="ru-RU" sz="2700" dirty="0" smtClean="0">
                <a:solidFill>
                  <a:schemeClr val="tx1"/>
                </a:solidFill>
              </a:rPr>
              <a:t>Мастерили кукол из соломы  - сухих стеблей пшеницы, верёвок, конопляных нитей.</a:t>
            </a:r>
            <a:r>
              <a:rPr lang="ru-RU" dirty="0" smtClean="0"/>
              <a:t/>
            </a:r>
            <a:br>
              <a:rPr lang="ru-RU" dirty="0" smtClean="0"/>
            </a:br>
            <a:endParaRPr lang="ru-RU" dirty="0"/>
          </a:p>
        </p:txBody>
      </p:sp>
      <p:pic>
        <p:nvPicPr>
          <p:cNvPr id="8" name="Picture 1" descr="704a270a3d56e607b0d3879249ri--podarki-k-prazdnikam-chuchelo-maslenitsy-dlya-szhiganiya"/>
          <p:cNvPicPr>
            <a:picLocks noChangeAspect="1" noChangeArrowheads="1"/>
          </p:cNvPicPr>
          <p:nvPr/>
        </p:nvPicPr>
        <p:blipFill>
          <a:blip r:embed="rId2"/>
          <a:srcRect l="10043" t="1910" r="10684"/>
          <a:stretch>
            <a:fillRect/>
          </a:stretch>
        </p:blipFill>
        <p:spPr bwMode="auto">
          <a:xfrm>
            <a:off x="355536" y="1428737"/>
            <a:ext cx="6502480" cy="5143535"/>
          </a:xfrm>
          <a:prstGeom prst="rect">
            <a:avLst/>
          </a:prstGeom>
          <a:noFill/>
          <a:ln w="9525">
            <a:noFill/>
            <a:miter lim="800000"/>
            <a:headEnd/>
            <a:tailEnd/>
          </a:ln>
        </p:spPr>
      </p:pic>
    </p:spTree>
  </p:cSld>
  <p:clrMapOvr>
    <a:masterClrMapping/>
  </p:clrMapOvr>
  <p:transition spd="med">
    <p:strips dir="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0"/>
            <a:ext cx="8229600" cy="3348038"/>
          </a:xfrm>
        </p:spPr>
        <p:txBody>
          <a:bodyPr>
            <a:normAutofit/>
          </a:bodyPr>
          <a:lstStyle/>
          <a:p>
            <a:r>
              <a:rPr lang="ru-RU" sz="2400" dirty="0" smtClean="0">
                <a:solidFill>
                  <a:srgbClr val="FF0000"/>
                </a:solidFill>
              </a:rPr>
              <a:t>Делали и цветочных кукол. </a:t>
            </a:r>
            <a:r>
              <a:rPr lang="ru-RU" sz="2400" dirty="0" smtClean="0">
                <a:solidFill>
                  <a:schemeClr val="tx1"/>
                </a:solidFill>
              </a:rPr>
              <a:t>Как?</a:t>
            </a:r>
            <a:br>
              <a:rPr lang="ru-RU" sz="2400" dirty="0" smtClean="0">
                <a:solidFill>
                  <a:schemeClr val="tx1"/>
                </a:solidFill>
              </a:rPr>
            </a:br>
            <a:r>
              <a:rPr lang="ru-RU" sz="2400" dirty="0" smtClean="0">
                <a:solidFill>
                  <a:schemeClr val="tx1"/>
                </a:solidFill>
              </a:rPr>
              <a:t>Брали розу (мак), обрывали часть лепестков, или же срывали бутон, или отцветший цветок.</a:t>
            </a:r>
            <a:br>
              <a:rPr lang="ru-RU" sz="2400" dirty="0" smtClean="0">
                <a:solidFill>
                  <a:schemeClr val="tx1"/>
                </a:solidFill>
              </a:rPr>
            </a:br>
            <a:r>
              <a:rPr lang="ru-RU" sz="2400" dirty="0" smtClean="0">
                <a:solidFill>
                  <a:schemeClr val="tx1"/>
                </a:solidFill>
              </a:rPr>
              <a:t>Короткий черешок втыкали в перевернутый цветок колокольчика – получалась дама в платье.</a:t>
            </a:r>
            <a:br>
              <a:rPr lang="ru-RU" sz="2400" dirty="0" smtClean="0">
                <a:solidFill>
                  <a:schemeClr val="tx1"/>
                </a:solidFill>
              </a:rPr>
            </a:br>
            <a:r>
              <a:rPr lang="ru-RU" sz="2400" dirty="0" smtClean="0">
                <a:solidFill>
                  <a:schemeClr val="tx1"/>
                </a:solidFill>
              </a:rPr>
              <a:t> </a:t>
            </a:r>
            <a:r>
              <a:rPr lang="ru-RU" sz="2400" b="1" dirty="0" smtClean="0">
                <a:solidFill>
                  <a:schemeClr val="tx1"/>
                </a:solidFill>
              </a:rPr>
              <a:t>Такой кукле стелили постельку из листьев,  одеяло - из лопуха, мастерили огород из цветочков, тыковок.</a:t>
            </a:r>
            <a:r>
              <a:rPr lang="ru-RU" dirty="0" smtClean="0"/>
              <a:t/>
            </a:r>
            <a:br>
              <a:rPr lang="ru-RU" dirty="0" smtClean="0"/>
            </a:br>
            <a:endParaRPr lang="ru-RU" dirty="0"/>
          </a:p>
        </p:txBody>
      </p:sp>
      <p:pic>
        <p:nvPicPr>
          <p:cNvPr id="44034" name="Picture 2" descr="b3"/>
          <p:cNvPicPr>
            <a:picLocks noChangeAspect="1" noChangeArrowheads="1"/>
          </p:cNvPicPr>
          <p:nvPr/>
        </p:nvPicPr>
        <p:blipFill>
          <a:blip r:embed="rId2"/>
          <a:srcRect l="34572" t="2769" r="13571"/>
          <a:stretch>
            <a:fillRect/>
          </a:stretch>
        </p:blipFill>
        <p:spPr bwMode="auto">
          <a:xfrm>
            <a:off x="0" y="2786058"/>
            <a:ext cx="2462208" cy="2915375"/>
          </a:xfrm>
          <a:prstGeom prst="rect">
            <a:avLst/>
          </a:prstGeom>
          <a:noFill/>
          <a:ln w="9525">
            <a:noFill/>
            <a:miter lim="800000"/>
            <a:headEnd/>
            <a:tailEnd/>
          </a:ln>
        </p:spPr>
      </p:pic>
      <p:pic>
        <p:nvPicPr>
          <p:cNvPr id="44035" name="Picture 3" descr="o99bFbz2nx8"/>
          <p:cNvPicPr>
            <a:picLocks noChangeAspect="1" noChangeArrowheads="1"/>
          </p:cNvPicPr>
          <p:nvPr/>
        </p:nvPicPr>
        <p:blipFill>
          <a:blip r:embed="rId3"/>
          <a:srcRect/>
          <a:stretch>
            <a:fillRect/>
          </a:stretch>
        </p:blipFill>
        <p:spPr bwMode="auto">
          <a:xfrm>
            <a:off x="4643438" y="2857496"/>
            <a:ext cx="3095625" cy="2928958"/>
          </a:xfrm>
          <a:prstGeom prst="rect">
            <a:avLst/>
          </a:prstGeom>
          <a:noFill/>
          <a:ln w="9525">
            <a:noFill/>
            <a:miter lim="800000"/>
            <a:headEnd/>
            <a:tailEnd/>
          </a:ln>
        </p:spPr>
      </p:pic>
      <p:pic>
        <p:nvPicPr>
          <p:cNvPr id="44036" name="Picture 4" descr="2fcdc0cae048b8b7a5162c7b49907cdc"/>
          <p:cNvPicPr>
            <a:picLocks noChangeAspect="1" noChangeArrowheads="1"/>
          </p:cNvPicPr>
          <p:nvPr/>
        </p:nvPicPr>
        <p:blipFill>
          <a:blip r:embed="rId4"/>
          <a:srcRect/>
          <a:stretch>
            <a:fillRect/>
          </a:stretch>
        </p:blipFill>
        <p:spPr bwMode="auto">
          <a:xfrm>
            <a:off x="2000232" y="3705225"/>
            <a:ext cx="3152775" cy="3152775"/>
          </a:xfrm>
          <a:prstGeom prst="rect">
            <a:avLst/>
          </a:prstGeom>
          <a:noFill/>
          <a:ln w="9525">
            <a:noFill/>
            <a:miter lim="800000"/>
            <a:headEnd/>
            <a:tailEnd/>
          </a:ln>
        </p:spPr>
      </p:pic>
      <p:pic>
        <p:nvPicPr>
          <p:cNvPr id="44038" name="Picture 6" descr="http://www.detiseti.ru/images/library/tasks/handmade/kykla3.jpg"/>
          <p:cNvPicPr>
            <a:picLocks noChangeAspect="1" noChangeArrowheads="1"/>
          </p:cNvPicPr>
          <p:nvPr/>
        </p:nvPicPr>
        <p:blipFill>
          <a:blip r:embed="rId5"/>
          <a:srcRect/>
          <a:stretch>
            <a:fillRect/>
          </a:stretch>
        </p:blipFill>
        <p:spPr bwMode="auto">
          <a:xfrm>
            <a:off x="6929454" y="4209022"/>
            <a:ext cx="2214546" cy="2648978"/>
          </a:xfrm>
          <a:prstGeom prst="rect">
            <a:avLst/>
          </a:prstGeom>
          <a:noFill/>
        </p:spPr>
      </p:pic>
    </p:spTree>
  </p:cSld>
  <p:clrMapOvr>
    <a:masterClrMapping/>
  </p:clrMapOvr>
  <p:transition spd="med">
    <p:strips dir="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2347906"/>
          </a:xfrm>
        </p:spPr>
        <p:txBody>
          <a:bodyPr>
            <a:normAutofit fontScale="90000"/>
          </a:bodyPr>
          <a:lstStyle/>
          <a:p>
            <a:r>
              <a:rPr lang="ru-RU" sz="2400" dirty="0" smtClean="0">
                <a:solidFill>
                  <a:schemeClr val="tx1"/>
                </a:solidFill>
              </a:rPr>
              <a:t> «КУКЛАК». </a:t>
            </a:r>
            <a:br>
              <a:rPr lang="ru-RU" sz="2400" dirty="0" smtClean="0">
                <a:solidFill>
                  <a:schemeClr val="tx1"/>
                </a:solidFill>
              </a:rPr>
            </a:br>
            <a:r>
              <a:rPr lang="ru-RU" sz="2400" dirty="0" smtClean="0">
                <a:solidFill>
                  <a:schemeClr val="tx1"/>
                </a:solidFill>
              </a:rPr>
              <a:t>Для мальчиков тоже изготовляли больших тряпичных кукол на шесте </a:t>
            </a:r>
            <a:r>
              <a:rPr lang="ru-RU" sz="2400" dirty="0" smtClean="0"/>
              <a:t> </a:t>
            </a:r>
            <a:r>
              <a:rPr lang="ru-RU" sz="2700" dirty="0" smtClean="0">
                <a:solidFill>
                  <a:schemeClr val="tx1"/>
                </a:solidFill>
              </a:rPr>
              <a:t>Они помогали мальчикам стать воинами, лучше овладеть своим телом и поиграть в кулачные бои, пока сил для настоящего мало.</a:t>
            </a:r>
            <a:br>
              <a:rPr lang="ru-RU" sz="2700" dirty="0" smtClean="0">
                <a:solidFill>
                  <a:schemeClr val="tx1"/>
                </a:solidFill>
              </a:rPr>
            </a:br>
            <a:endParaRPr lang="ru-RU" sz="2700" dirty="0">
              <a:solidFill>
                <a:schemeClr val="tx1"/>
              </a:solidFill>
            </a:endParaRPr>
          </a:p>
        </p:txBody>
      </p:sp>
      <p:pic>
        <p:nvPicPr>
          <p:cNvPr id="2050" name="Picture 2" descr="https://cs1.livemaster.ru/articlefoto/300x225/6/b/3/1447584984.jpeg"/>
          <p:cNvPicPr>
            <a:picLocks noChangeAspect="1" noChangeArrowheads="1"/>
          </p:cNvPicPr>
          <p:nvPr/>
        </p:nvPicPr>
        <p:blipFill>
          <a:blip r:embed="rId2"/>
          <a:srcRect/>
          <a:stretch>
            <a:fillRect/>
          </a:stretch>
        </p:blipFill>
        <p:spPr bwMode="auto">
          <a:xfrm>
            <a:off x="1643042" y="2091908"/>
            <a:ext cx="7143800" cy="4551802"/>
          </a:xfrm>
          <a:prstGeom prst="rect">
            <a:avLst/>
          </a:prstGeom>
          <a:noFill/>
        </p:spPr>
      </p:pic>
    </p:spTree>
  </p:cSld>
  <p:clrMapOvr>
    <a:masterClrMapping/>
  </p:clrMapOvr>
  <p:transition spd="med">
    <p:strips dir="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285860"/>
            <a:ext cx="8229600" cy="3929090"/>
          </a:xfrm>
        </p:spPr>
        <p:txBody>
          <a:bodyPr>
            <a:normAutofit fontScale="90000"/>
          </a:bodyPr>
          <a:lstStyle/>
          <a:p>
            <a:pPr fontAlgn="base"/>
            <a:r>
              <a:rPr lang="ru-RU" sz="2000" b="1" i="1" dirty="0" smtClean="0">
                <a:solidFill>
                  <a:schemeClr val="tx1"/>
                </a:solidFill>
              </a:rPr>
              <a:t/>
            </a:r>
            <a:br>
              <a:rPr lang="ru-RU" sz="2000" b="1" i="1" dirty="0" smtClean="0">
                <a:solidFill>
                  <a:schemeClr val="tx1"/>
                </a:solidFill>
              </a:rPr>
            </a:br>
            <a:r>
              <a:rPr lang="ru-RU" sz="2200" b="1" i="1" dirty="0" smtClean="0">
                <a:solidFill>
                  <a:schemeClr val="tx1"/>
                </a:solidFill>
              </a:rPr>
              <a:t>Устройство колыбели для новорожденного (зыбки, люльки)  у казаков было важным делом. Казачки с любовью подбирали полог на зыбку.</a:t>
            </a:r>
            <a:r>
              <a:rPr lang="ru-RU" sz="2200" dirty="0" smtClean="0">
                <a:solidFill>
                  <a:schemeClr val="tx1"/>
                </a:solidFill>
              </a:rPr>
              <a:t/>
            </a:r>
            <a:br>
              <a:rPr lang="ru-RU" sz="2200" dirty="0" smtClean="0">
                <a:solidFill>
                  <a:schemeClr val="tx1"/>
                </a:solidFill>
              </a:rPr>
            </a:br>
            <a:r>
              <a:rPr lang="ru-RU" sz="2200" dirty="0" smtClean="0">
                <a:solidFill>
                  <a:schemeClr val="tx1"/>
                </a:solidFill>
              </a:rPr>
              <a:t>Полог защищал не только от комаров, мух и света, но и от злых сил. Ткань подбиралась красивая или вышивалась вручную и обшивалась кружевами. В бедной семье пологом мог стать старый бабушкин сарафан.</a:t>
            </a:r>
            <a:br>
              <a:rPr lang="ru-RU" sz="2200" dirty="0" smtClean="0">
                <a:solidFill>
                  <a:schemeClr val="tx1"/>
                </a:solidFill>
              </a:rPr>
            </a:br>
            <a:r>
              <a:rPr lang="ru-RU" sz="2200" dirty="0" smtClean="0">
                <a:solidFill>
                  <a:schemeClr val="tx1"/>
                </a:solidFill>
              </a:rPr>
              <a:t>На дно зыбки стелилась солома, покрывалась ветошью или старой одеждой. В богатых семьях изготавливалась перина для младенца, набиваемая лебяжьим пухом.</a:t>
            </a:r>
            <a:br>
              <a:rPr lang="ru-RU" sz="2200" dirty="0" smtClean="0">
                <a:solidFill>
                  <a:schemeClr val="tx1"/>
                </a:solidFill>
              </a:rPr>
            </a:br>
            <a:r>
              <a:rPr lang="ru-RU" sz="2200" dirty="0" smtClean="0">
                <a:solidFill>
                  <a:schemeClr val="tx1"/>
                </a:solidFill>
              </a:rPr>
              <a:t>К зыбке крепились различные яркие вещички — разноцветные лоскуточки ткани (</a:t>
            </a:r>
            <a:r>
              <a:rPr lang="ru-RU" sz="2200" dirty="0" err="1" smtClean="0">
                <a:solidFill>
                  <a:schemeClr val="tx1"/>
                </a:solidFill>
              </a:rPr>
              <a:t>кружавки</a:t>
            </a:r>
            <a:r>
              <a:rPr lang="ru-RU" sz="2200" dirty="0" smtClean="0">
                <a:solidFill>
                  <a:schemeClr val="tx1"/>
                </a:solidFill>
              </a:rPr>
              <a:t>), расписные ложечки. Тряпочки шевелились и привлекали внимание малыша. А у мамы было время на свои домашние дела. Внутрь помещали маленькие иконки и кресты.</a:t>
            </a:r>
            <a:br>
              <a:rPr lang="ru-RU" sz="2200" dirty="0" smtClean="0">
                <a:solidFill>
                  <a:schemeClr val="tx1"/>
                </a:solidFill>
              </a:rPr>
            </a:br>
            <a:r>
              <a:rPr lang="ru-RU" sz="2200" dirty="0" smtClean="0">
                <a:solidFill>
                  <a:schemeClr val="tx1"/>
                </a:solidFill>
              </a:rPr>
              <a:t>Соска делалась из рога коровы, на него натягивали коровий сосок. Еще один вариант соски: смоченный в сладкой водичке хлеб заворачивался в тряпочку.</a:t>
            </a:r>
            <a:br>
              <a:rPr lang="ru-RU" sz="2200" dirty="0" smtClean="0">
                <a:solidFill>
                  <a:schemeClr val="tx1"/>
                </a:solidFill>
              </a:rPr>
            </a:br>
            <a:endParaRPr lang="ru-RU" sz="2200" dirty="0">
              <a:solidFill>
                <a:schemeClr val="tx1"/>
              </a:solidFill>
            </a:endParaRPr>
          </a:p>
        </p:txBody>
      </p:sp>
    </p:spTree>
  </p:cSld>
  <p:clrMapOvr>
    <a:masterClrMapping/>
  </p:clrMapOvr>
  <p:transition spd="med">
    <p:strips dir="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5705492"/>
          </a:xfrm>
        </p:spPr>
        <p:txBody>
          <a:bodyPr>
            <a:normAutofit/>
          </a:bodyPr>
          <a:lstStyle/>
          <a:p>
            <a:pPr algn="ctr"/>
            <a:r>
              <a:rPr lang="ru-RU" sz="3200" dirty="0" smtClean="0">
                <a:solidFill>
                  <a:srgbClr val="FF0000"/>
                </a:solidFill>
              </a:rPr>
              <a:t>Куклы-обереги.</a:t>
            </a:r>
            <a:r>
              <a:rPr lang="ru-RU" sz="2400" dirty="0" smtClean="0">
                <a:solidFill>
                  <a:schemeClr val="tx1"/>
                </a:solidFill>
              </a:rPr>
              <a:t/>
            </a:r>
            <a:br>
              <a:rPr lang="ru-RU" sz="2400" dirty="0" smtClean="0">
                <a:solidFill>
                  <a:schemeClr val="tx1"/>
                </a:solidFill>
              </a:rPr>
            </a:br>
            <a:r>
              <a:rPr lang="ru-RU" sz="2400" dirty="0" smtClean="0">
                <a:solidFill>
                  <a:schemeClr val="tx1"/>
                </a:solidFill>
              </a:rPr>
              <a:t/>
            </a:r>
            <a:br>
              <a:rPr lang="ru-RU" sz="2400" dirty="0" smtClean="0">
                <a:solidFill>
                  <a:schemeClr val="tx1"/>
                </a:solidFill>
              </a:rPr>
            </a:br>
            <a:r>
              <a:rPr lang="ru-RU" sz="2700" b="1" dirty="0" smtClean="0">
                <a:solidFill>
                  <a:schemeClr val="tx1"/>
                </a:solidFill>
              </a:rPr>
              <a:t>Тряпичная кукла</a:t>
            </a:r>
            <a:r>
              <a:rPr lang="ru-RU" sz="2700" dirty="0" smtClean="0">
                <a:solidFill>
                  <a:schemeClr val="tx1"/>
                </a:solidFill>
              </a:rPr>
              <a:t> – игрушка не простая, а заветная. Мы можем про неё так </a:t>
            </a:r>
            <a:r>
              <a:rPr lang="ru-RU" sz="2700" b="1" dirty="0" smtClean="0">
                <a:solidFill>
                  <a:schemeClr val="tx1"/>
                </a:solidFill>
              </a:rPr>
              <a:t>сказать</a:t>
            </a:r>
            <a:r>
              <a:rPr lang="ru-RU" sz="2700" dirty="0" smtClean="0">
                <a:solidFill>
                  <a:schemeClr val="tx1"/>
                </a:solidFill>
              </a:rPr>
              <a:t>, потому, что искусство делать кукол завещали своим дочкам мамы и бабушки. </a:t>
            </a:r>
            <a:br>
              <a:rPr lang="ru-RU" sz="2700" dirty="0" smtClean="0">
                <a:solidFill>
                  <a:schemeClr val="tx1"/>
                </a:solidFill>
              </a:rPr>
            </a:br>
            <a:r>
              <a:rPr lang="ru-RU" sz="2700" dirty="0" smtClean="0">
                <a:solidFill>
                  <a:schemeClr val="tx1"/>
                </a:solidFill>
              </a:rPr>
              <a:t> Кулёма, кукла-закрутка, </a:t>
            </a:r>
            <a:r>
              <a:rPr lang="ru-RU" sz="2700" dirty="0" err="1" smtClean="0">
                <a:solidFill>
                  <a:schemeClr val="tx1"/>
                </a:solidFill>
              </a:rPr>
              <a:t>кувадка</a:t>
            </a:r>
            <a:r>
              <a:rPr lang="ru-RU" sz="2700" dirty="0" smtClean="0">
                <a:solidFill>
                  <a:schemeClr val="tx1"/>
                </a:solidFill>
              </a:rPr>
              <a:t>, Здравница, </a:t>
            </a:r>
            <a:r>
              <a:rPr lang="ru-RU" sz="2700" dirty="0" err="1" smtClean="0">
                <a:solidFill>
                  <a:schemeClr val="tx1"/>
                </a:solidFill>
              </a:rPr>
              <a:t>Зерновушка</a:t>
            </a:r>
            <a:r>
              <a:rPr lang="ru-RU" sz="2700" dirty="0" smtClean="0">
                <a:solidFill>
                  <a:schemeClr val="tx1"/>
                </a:solidFill>
              </a:rPr>
              <a:t>, Куклы-неразлучники, Веснянка,  </a:t>
            </a:r>
            <a:r>
              <a:rPr lang="ru-RU" sz="2700" dirty="0" err="1" smtClean="0">
                <a:solidFill>
                  <a:schemeClr val="tx1"/>
                </a:solidFill>
              </a:rPr>
              <a:t>Вербница</a:t>
            </a:r>
            <a:r>
              <a:rPr lang="ru-RU" sz="2700" dirty="0" smtClean="0">
                <a:solidFill>
                  <a:schemeClr val="tx1"/>
                </a:solidFill>
              </a:rPr>
              <a:t>, </a:t>
            </a:r>
            <a:r>
              <a:rPr lang="ru-RU" sz="2700" dirty="0" err="1" smtClean="0">
                <a:solidFill>
                  <a:schemeClr val="tx1"/>
                </a:solidFill>
              </a:rPr>
              <a:t>Многоручка</a:t>
            </a:r>
            <a:r>
              <a:rPr lang="ru-RU" sz="2700" dirty="0" smtClean="0">
                <a:solidFill>
                  <a:schemeClr val="tx1"/>
                </a:solidFill>
              </a:rPr>
              <a:t> и многие другие.</a:t>
            </a:r>
            <a:br>
              <a:rPr lang="ru-RU" sz="2700" dirty="0" smtClean="0">
                <a:solidFill>
                  <a:schemeClr val="tx1"/>
                </a:solidFill>
              </a:rPr>
            </a:br>
            <a:r>
              <a:rPr lang="ru-RU" sz="2700" dirty="0" smtClean="0">
                <a:solidFill>
                  <a:schemeClr val="tx1"/>
                </a:solidFill>
              </a:rPr>
              <a:t/>
            </a:r>
            <a:br>
              <a:rPr lang="ru-RU" sz="2700" dirty="0" smtClean="0">
                <a:solidFill>
                  <a:schemeClr val="tx1"/>
                </a:solidFill>
              </a:rPr>
            </a:br>
            <a:r>
              <a:rPr lang="ru-RU" sz="2700" dirty="0" smtClean="0">
                <a:solidFill>
                  <a:schemeClr val="tx1"/>
                </a:solidFill>
              </a:rPr>
              <a:t/>
            </a:r>
            <a:br>
              <a:rPr lang="ru-RU" sz="2700" dirty="0" smtClean="0">
                <a:solidFill>
                  <a:schemeClr val="tx1"/>
                </a:solidFill>
              </a:rPr>
            </a:br>
            <a:endParaRPr lang="ru-RU" sz="2700" dirty="0">
              <a:solidFill>
                <a:schemeClr val="tx1"/>
              </a:solidFill>
            </a:endParaRPr>
          </a:p>
        </p:txBody>
      </p:sp>
    </p:spTree>
  </p:cSld>
  <p:clrMapOvr>
    <a:masterClrMapping/>
  </p:clrMapOvr>
  <p:transition spd="med">
    <p:strips dir="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074" name="Picture 2" descr="img6"/>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med">
    <p:strips dir="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3133724"/>
          </a:xfrm>
        </p:spPr>
        <p:txBody>
          <a:bodyPr>
            <a:normAutofit fontScale="90000"/>
          </a:bodyPr>
          <a:lstStyle/>
          <a:p>
            <a:pPr algn="ctr"/>
            <a:r>
              <a:rPr lang="ru-RU" dirty="0" err="1" smtClean="0">
                <a:solidFill>
                  <a:srgbClr val="FF0000"/>
                </a:solidFill>
              </a:rPr>
              <a:t>Кукла-кувадка</a:t>
            </a:r>
            <a:r>
              <a:rPr lang="ru-RU" dirty="0" smtClean="0">
                <a:solidFill>
                  <a:srgbClr val="FF0000"/>
                </a:solidFill>
              </a:rPr>
              <a:t/>
            </a:r>
            <a:br>
              <a:rPr lang="ru-RU" dirty="0" smtClean="0">
                <a:solidFill>
                  <a:srgbClr val="FF0000"/>
                </a:solidFill>
              </a:rPr>
            </a:br>
            <a:r>
              <a:rPr lang="ru-RU" sz="2700" dirty="0" smtClean="0">
                <a:solidFill>
                  <a:schemeClr val="tx1"/>
                </a:solidFill>
              </a:rPr>
              <a:t>Считалось, что красочные </a:t>
            </a:r>
            <a:r>
              <a:rPr lang="ru-RU" sz="2700" b="1" dirty="0" smtClean="0">
                <a:solidFill>
                  <a:schemeClr val="tx1"/>
                </a:solidFill>
              </a:rPr>
              <a:t>куклы</a:t>
            </a:r>
            <a:r>
              <a:rPr lang="ru-RU" sz="2700" dirty="0" smtClean="0">
                <a:solidFill>
                  <a:schemeClr val="tx1"/>
                </a:solidFill>
              </a:rPr>
              <a:t> возьмут на себя бесчинства нечистой силы и отвлекут её от новорожденного. Их подвешивали над колыбелью, как погремушки. Число </a:t>
            </a:r>
            <a:r>
              <a:rPr lang="ru-RU" sz="2700" dirty="0" err="1" smtClean="0">
                <a:solidFill>
                  <a:schemeClr val="tx1"/>
                </a:solidFill>
              </a:rPr>
              <a:t>кудавок</a:t>
            </a:r>
            <a:r>
              <a:rPr lang="ru-RU" sz="2700" dirty="0" smtClean="0">
                <a:solidFill>
                  <a:schemeClr val="tx1"/>
                </a:solidFill>
              </a:rPr>
              <a:t> в связке обязательно было нечётным.</a:t>
            </a:r>
            <a:br>
              <a:rPr lang="ru-RU" sz="2700" dirty="0" smtClean="0">
                <a:solidFill>
                  <a:schemeClr val="tx1"/>
                </a:solidFill>
              </a:rPr>
            </a:br>
            <a:r>
              <a:rPr lang="ru-RU" sz="2700" dirty="0" smtClean="0"/>
              <a:t/>
            </a:r>
            <a:br>
              <a:rPr lang="ru-RU" sz="2700" dirty="0" smtClean="0"/>
            </a:br>
            <a:endParaRPr lang="ru-RU" sz="2700" dirty="0">
              <a:solidFill>
                <a:srgbClr val="FF0000"/>
              </a:solidFill>
            </a:endParaRPr>
          </a:p>
        </p:txBody>
      </p:sp>
      <p:pic>
        <p:nvPicPr>
          <p:cNvPr id="6146" name="Picture 2" descr="https://protalismany.ru/wp-content/uploads/2018/10/kuvadki.jpg"/>
          <p:cNvPicPr>
            <a:picLocks noChangeAspect="1" noChangeArrowheads="1"/>
          </p:cNvPicPr>
          <p:nvPr/>
        </p:nvPicPr>
        <p:blipFill>
          <a:blip r:embed="rId2" cstate="print"/>
          <a:srcRect/>
          <a:stretch>
            <a:fillRect/>
          </a:stretch>
        </p:blipFill>
        <p:spPr bwMode="auto">
          <a:xfrm>
            <a:off x="1785918" y="2643182"/>
            <a:ext cx="5500726" cy="3920042"/>
          </a:xfrm>
          <a:prstGeom prst="rect">
            <a:avLst/>
          </a:prstGeom>
          <a:noFill/>
        </p:spPr>
      </p:pic>
    </p:spTree>
  </p:cSld>
  <p:clrMapOvr>
    <a:masterClrMapping/>
  </p:clrMapOvr>
  <p:transition spd="med">
    <p:strips dir="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3571876"/>
          </a:xfrm>
        </p:spPr>
        <p:txBody>
          <a:bodyPr>
            <a:normAutofit/>
          </a:bodyPr>
          <a:lstStyle/>
          <a:p>
            <a:pPr algn="ctr"/>
            <a:r>
              <a:rPr lang="ru-RU" sz="3200" b="1" dirty="0" smtClean="0">
                <a:solidFill>
                  <a:srgbClr val="C00000"/>
                </a:solidFill>
              </a:rPr>
              <a:t>Кукла </a:t>
            </a:r>
            <a:r>
              <a:rPr lang="ru-RU" sz="3200" i="1" dirty="0" smtClean="0">
                <a:solidFill>
                  <a:srgbClr val="C00000"/>
                </a:solidFill>
              </a:rPr>
              <a:t>«</a:t>
            </a:r>
            <a:r>
              <a:rPr lang="ru-RU" sz="3200" i="1" dirty="0" err="1" smtClean="0">
                <a:solidFill>
                  <a:srgbClr val="C00000"/>
                </a:solidFill>
              </a:rPr>
              <a:t>Зерновушка</a:t>
            </a:r>
            <a:r>
              <a:rPr lang="ru-RU" sz="3200" i="1" dirty="0" smtClean="0">
                <a:solidFill>
                  <a:srgbClr val="C00000"/>
                </a:solidFill>
              </a:rPr>
              <a:t>»</a:t>
            </a:r>
            <a:r>
              <a:rPr lang="ru-RU" sz="2400" dirty="0" smtClean="0">
                <a:solidFill>
                  <a:srgbClr val="C00000"/>
                </a:solidFill>
              </a:rPr>
              <a:t/>
            </a:r>
            <a:br>
              <a:rPr lang="ru-RU" sz="2400" dirty="0" smtClean="0">
                <a:solidFill>
                  <a:srgbClr val="C00000"/>
                </a:solidFill>
              </a:rPr>
            </a:br>
            <a:r>
              <a:rPr lang="ru-RU" sz="2000" dirty="0" smtClean="0">
                <a:solidFill>
                  <a:schemeClr val="tx1"/>
                </a:solidFill>
              </a:rPr>
              <a:t>Делалась из лучших зёрен, сразу после сбора осеннего урожая. В мешочек насыпали самые отборные крупы, завязывали ниткой и наряжали. Когда в доме заканчивались запасы круп, брали </a:t>
            </a:r>
            <a:r>
              <a:rPr lang="ru-RU" sz="2000" dirty="0" err="1" smtClean="0">
                <a:solidFill>
                  <a:schemeClr val="tx1"/>
                </a:solidFill>
              </a:rPr>
              <a:t>Зерновушку</a:t>
            </a:r>
            <a:r>
              <a:rPr lang="ru-RU" sz="2000" dirty="0" smtClean="0">
                <a:solidFill>
                  <a:schemeClr val="tx1"/>
                </a:solidFill>
              </a:rPr>
              <a:t> и отсыпали крупу для приготовления обеда для всей семьи. Для </a:t>
            </a:r>
            <a:r>
              <a:rPr lang="ru-RU" sz="2000" dirty="0" err="1" smtClean="0">
                <a:solidFill>
                  <a:schemeClr val="tx1"/>
                </a:solidFill>
              </a:rPr>
              <a:t>Зерновушки</a:t>
            </a:r>
            <a:r>
              <a:rPr lang="ru-RU" sz="2000" dirty="0" smtClean="0">
                <a:solidFill>
                  <a:schemeClr val="tx1"/>
                </a:solidFill>
              </a:rPr>
              <a:t> брали разные крупы, каждая из которых несла определённое </a:t>
            </a:r>
            <a:r>
              <a:rPr lang="ru-RU" sz="2000" u="sng" dirty="0" smtClean="0">
                <a:solidFill>
                  <a:schemeClr val="tx1"/>
                </a:solidFill>
              </a:rPr>
              <a:t>значение</a:t>
            </a:r>
            <a:r>
              <a:rPr lang="ru-RU" sz="2000" dirty="0" smtClean="0">
                <a:solidFill>
                  <a:schemeClr val="tx1"/>
                </a:solidFill>
              </a:rPr>
              <a:t>:</a:t>
            </a:r>
            <a:br>
              <a:rPr lang="ru-RU" sz="2000" dirty="0" smtClean="0">
                <a:solidFill>
                  <a:schemeClr val="tx1"/>
                </a:solidFill>
              </a:rPr>
            </a:br>
            <a:r>
              <a:rPr lang="ru-RU" sz="2000" dirty="0" smtClean="0">
                <a:solidFill>
                  <a:schemeClr val="tx1"/>
                </a:solidFill>
              </a:rPr>
              <a:t> рис – оберег на богатство, так как в те времена это была самая дорогая крупа,</a:t>
            </a:r>
            <a:br>
              <a:rPr lang="ru-RU" sz="2000" dirty="0" smtClean="0">
                <a:solidFill>
                  <a:schemeClr val="tx1"/>
                </a:solidFill>
              </a:rPr>
            </a:br>
            <a:r>
              <a:rPr lang="ru-RU" sz="2000" dirty="0" smtClean="0">
                <a:solidFill>
                  <a:schemeClr val="tx1"/>
                </a:solidFill>
              </a:rPr>
              <a:t> овес – оберег на силы и здоровье,</a:t>
            </a:r>
            <a:br>
              <a:rPr lang="ru-RU" sz="2000" dirty="0" smtClean="0">
                <a:solidFill>
                  <a:schemeClr val="tx1"/>
                </a:solidFill>
              </a:rPr>
            </a:br>
            <a:r>
              <a:rPr lang="ru-RU" sz="2000" dirty="0" smtClean="0">
                <a:solidFill>
                  <a:schemeClr val="tx1"/>
                </a:solidFill>
              </a:rPr>
              <a:t>перловка, гречка – оберег на сытость и достаток.</a:t>
            </a:r>
            <a:br>
              <a:rPr lang="ru-RU" sz="2000" dirty="0" smtClean="0">
                <a:solidFill>
                  <a:schemeClr val="tx1"/>
                </a:solidFill>
              </a:rPr>
            </a:br>
            <a:endParaRPr lang="ru-RU" sz="2000" dirty="0">
              <a:solidFill>
                <a:schemeClr val="tx1"/>
              </a:solidFill>
            </a:endParaRPr>
          </a:p>
        </p:txBody>
      </p:sp>
      <p:pic>
        <p:nvPicPr>
          <p:cNvPr id="4098" name="Picture 2" descr="74ecde0aee0a63f9e280081048q6--kukly-i-igrushki-podorozhnitsa"/>
          <p:cNvPicPr>
            <a:picLocks noChangeAspect="1" noChangeArrowheads="1"/>
          </p:cNvPicPr>
          <p:nvPr/>
        </p:nvPicPr>
        <p:blipFill>
          <a:blip r:embed="rId2"/>
          <a:srcRect/>
          <a:stretch>
            <a:fillRect/>
          </a:stretch>
        </p:blipFill>
        <p:spPr bwMode="auto">
          <a:xfrm>
            <a:off x="4357687" y="3345377"/>
            <a:ext cx="4786314" cy="3226896"/>
          </a:xfrm>
          <a:prstGeom prst="rect">
            <a:avLst/>
          </a:prstGeom>
          <a:noFill/>
          <a:ln w="9525">
            <a:noFill/>
            <a:miter lim="800000"/>
            <a:headEnd/>
            <a:tailEnd/>
          </a:ln>
        </p:spPr>
      </p:pic>
    </p:spTree>
  </p:cSld>
  <p:clrMapOvr>
    <a:masterClrMapping/>
  </p:clrMapOvr>
  <p:transition spd="med">
    <p:strips dir="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0"/>
            <a:ext cx="8229600" cy="1219200"/>
          </a:xfrm>
        </p:spPr>
        <p:txBody>
          <a:bodyPr/>
          <a:lstStyle/>
          <a:p>
            <a:pPr algn="ctr"/>
            <a:r>
              <a:rPr lang="ru-RU" dirty="0" smtClean="0">
                <a:solidFill>
                  <a:srgbClr val="FF0000"/>
                </a:solidFill>
              </a:rPr>
              <a:t>Кукла Вербница</a:t>
            </a:r>
            <a:endParaRPr lang="ru-RU" dirty="0">
              <a:solidFill>
                <a:srgbClr val="FF0000"/>
              </a:solidFill>
            </a:endParaRPr>
          </a:p>
        </p:txBody>
      </p:sp>
      <p:pic>
        <p:nvPicPr>
          <p:cNvPr id="4" name="Объект 3" descr="кукла вербница ">
            <a:hlinkClick r:id="rId2"/>
          </p:cNvPr>
          <p:cNvPicPr>
            <a:picLocks noGrp="1"/>
          </p:cNvPicPr>
          <p:nvPr>
            <p:ph idx="1"/>
          </p:nvPr>
        </p:nvPicPr>
        <p:blipFill>
          <a:blip r:embed="rId3" cstate="print"/>
          <a:srcRect/>
          <a:stretch>
            <a:fillRect/>
          </a:stretch>
        </p:blipFill>
        <p:spPr bwMode="auto">
          <a:xfrm>
            <a:off x="357158" y="1857364"/>
            <a:ext cx="4572032" cy="4071965"/>
          </a:xfrm>
          <a:prstGeom prst="rect">
            <a:avLst/>
          </a:prstGeom>
          <a:noFill/>
          <a:ln w="38100">
            <a:solidFill>
              <a:srgbClr val="C00000"/>
            </a:solidFill>
            <a:miter lim="800000"/>
            <a:headEnd/>
            <a:tailEnd/>
          </a:ln>
        </p:spPr>
      </p:pic>
      <p:sp>
        <p:nvSpPr>
          <p:cNvPr id="5" name="Прямоугольник 4"/>
          <p:cNvSpPr/>
          <p:nvPr/>
        </p:nvSpPr>
        <p:spPr>
          <a:xfrm>
            <a:off x="5357818" y="1214422"/>
            <a:ext cx="3390646" cy="3970318"/>
          </a:xfrm>
          <a:prstGeom prst="rect">
            <a:avLst/>
          </a:prstGeom>
        </p:spPr>
        <p:txBody>
          <a:bodyPr wrap="square">
            <a:spAutoFit/>
          </a:bodyPr>
          <a:lstStyle/>
          <a:p>
            <a:r>
              <a:rPr lang="ru-RU" sz="2400" b="1" dirty="0" smtClean="0">
                <a:solidFill>
                  <a:prstClr val="black"/>
                </a:solidFill>
              </a:rPr>
              <a:t>Символ  </a:t>
            </a:r>
            <a:r>
              <a:rPr lang="ru-RU" sz="2400" b="1" dirty="0">
                <a:solidFill>
                  <a:prstClr val="black"/>
                </a:solidFill>
              </a:rPr>
              <a:t>жизни </a:t>
            </a:r>
            <a:r>
              <a:rPr lang="ru-RU" sz="2400" b="1" dirty="0" smtClean="0">
                <a:solidFill>
                  <a:prstClr val="black"/>
                </a:solidFill>
              </a:rPr>
              <a:t>и возрождения</a:t>
            </a:r>
            <a:r>
              <a:rPr lang="ru-RU" sz="2400" dirty="0">
                <a:solidFill>
                  <a:prstClr val="black"/>
                </a:solidFill>
              </a:rPr>
              <a:t>. Изготовление этой куклы считалось таким же </a:t>
            </a:r>
            <a:r>
              <a:rPr lang="ru-RU" sz="2400" dirty="0" smtClean="0">
                <a:solidFill>
                  <a:prstClr val="black"/>
                </a:solidFill>
              </a:rPr>
              <a:t>обязательным </a:t>
            </a:r>
            <a:r>
              <a:rPr lang="ru-RU" sz="2400" dirty="0">
                <a:solidFill>
                  <a:prstClr val="black"/>
                </a:solidFill>
              </a:rPr>
              <a:t>занятием перед Пасхой, как и роспись яиц. </a:t>
            </a:r>
            <a:endParaRPr lang="ru-RU" sz="2400" dirty="0" smtClean="0">
              <a:solidFill>
                <a:prstClr val="black"/>
              </a:solidFill>
            </a:endParaRPr>
          </a:p>
          <a:p>
            <a:endParaRPr lang="ru-RU" dirty="0">
              <a:solidFill>
                <a:prstClr val="black"/>
              </a:solidFill>
            </a:endParaRPr>
          </a:p>
          <a:p>
            <a:endParaRPr lang="ru-RU" dirty="0">
              <a:solidFill>
                <a:prstClr val="black"/>
              </a:solidFill>
            </a:endParaRPr>
          </a:p>
        </p:txBody>
      </p:sp>
    </p:spTree>
    <p:extLst>
      <p:ext uri="{BB962C8B-B14F-4D97-AF65-F5344CB8AC3E}">
        <p14:creationId xmlns="" xmlns:p14="http://schemas.microsoft.com/office/powerpoint/2010/main" val="2166783844"/>
      </p:ext>
    </p:extLst>
  </p:cSld>
  <p:clrMapOvr>
    <a:masterClrMapping/>
  </p:clrMapOvr>
  <p:transition spd="med">
    <p:strips dir="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71480"/>
            <a:ext cx="8229600" cy="3071834"/>
          </a:xfrm>
        </p:spPr>
        <p:txBody>
          <a:bodyPr>
            <a:normAutofit fontScale="90000"/>
          </a:bodyPr>
          <a:lstStyle/>
          <a:p>
            <a:pPr algn="ctr"/>
            <a:r>
              <a:rPr lang="ru-RU" sz="3600" b="1" dirty="0" smtClean="0">
                <a:solidFill>
                  <a:srgbClr val="FF0000"/>
                </a:solidFill>
              </a:rPr>
              <a:t>Куклы- </a:t>
            </a:r>
            <a:r>
              <a:rPr lang="ru-RU" sz="3600" b="1" dirty="0" err="1" smtClean="0">
                <a:solidFill>
                  <a:srgbClr val="FF0000"/>
                </a:solidFill>
              </a:rPr>
              <a:t>стригушки</a:t>
            </a:r>
            <a:r>
              <a:rPr lang="ru-RU" sz="2400" b="1" dirty="0" smtClean="0">
                <a:solidFill>
                  <a:schemeClr val="tx1"/>
                </a:solidFill>
              </a:rPr>
              <a:t/>
            </a:r>
            <a:br>
              <a:rPr lang="ru-RU" sz="2400" b="1" dirty="0" smtClean="0">
                <a:solidFill>
                  <a:schemeClr val="tx1"/>
                </a:solidFill>
              </a:rPr>
            </a:br>
            <a:r>
              <a:rPr lang="ru-RU" sz="2400" b="1" dirty="0" smtClean="0">
                <a:solidFill>
                  <a:schemeClr val="tx1"/>
                </a:solidFill>
              </a:rPr>
              <a:t> - соломенные куклы</a:t>
            </a:r>
            <a:r>
              <a:rPr lang="ru-RU" sz="2400" dirty="0" smtClean="0">
                <a:solidFill>
                  <a:schemeClr val="tx1"/>
                </a:solidFill>
              </a:rPr>
              <a:t>, которые изготавливались самой работящей девушкой из первого сжатого снопа, и считались священными. </a:t>
            </a:r>
            <a:r>
              <a:rPr lang="ru-RU" sz="2400" b="1" dirty="0" err="1" smtClean="0">
                <a:solidFill>
                  <a:schemeClr val="tx1"/>
                </a:solidFill>
              </a:rPr>
              <a:t>Стригушки</a:t>
            </a:r>
            <a:r>
              <a:rPr lang="ru-RU" sz="2400" b="1" dirty="0" smtClean="0">
                <a:solidFill>
                  <a:schemeClr val="tx1"/>
                </a:solidFill>
              </a:rPr>
              <a:t> </a:t>
            </a:r>
            <a:r>
              <a:rPr lang="ru-RU" sz="2400" i="1" dirty="0" smtClean="0">
                <a:solidFill>
                  <a:schemeClr val="tx1"/>
                </a:solidFill>
              </a:rPr>
              <a:t>«первого снопа»</a:t>
            </a:r>
            <a:r>
              <a:rPr lang="ru-RU" sz="2400" dirty="0" smtClean="0">
                <a:solidFill>
                  <a:schemeClr val="tx1"/>
                </a:solidFill>
              </a:rPr>
              <a:t> были залогом будущего богатого урожая и хранились в красном углу избы до следующего года. </a:t>
            </a:r>
            <a:r>
              <a:rPr lang="ru-RU" sz="2400" b="1" dirty="0" err="1" smtClean="0">
                <a:solidFill>
                  <a:schemeClr val="tx1"/>
                </a:solidFill>
              </a:rPr>
              <a:t>Стригушками</a:t>
            </a:r>
            <a:r>
              <a:rPr lang="ru-RU" sz="2400" b="1" dirty="0" smtClean="0">
                <a:solidFill>
                  <a:schemeClr val="tx1"/>
                </a:solidFill>
              </a:rPr>
              <a:t> эти куклы назывались потому</a:t>
            </a:r>
            <a:r>
              <a:rPr lang="ru-RU" sz="2400" dirty="0" smtClean="0">
                <a:solidFill>
                  <a:schemeClr val="tx1"/>
                </a:solidFill>
              </a:rPr>
              <a:t>, что юбочку </a:t>
            </a:r>
            <a:r>
              <a:rPr lang="ru-RU" sz="2400" b="1" dirty="0" smtClean="0">
                <a:solidFill>
                  <a:schemeClr val="tx1"/>
                </a:solidFill>
              </a:rPr>
              <a:t>кукле подстригали</a:t>
            </a:r>
            <a:r>
              <a:rPr lang="ru-RU" sz="2400" dirty="0" smtClean="0">
                <a:solidFill>
                  <a:schemeClr val="tx1"/>
                </a:solidFill>
              </a:rPr>
              <a:t>, ровняя солому. Если постучать ладонью по столу, на котором стоят </a:t>
            </a:r>
            <a:r>
              <a:rPr lang="ru-RU" sz="2400" b="1" dirty="0" err="1" smtClean="0">
                <a:solidFill>
                  <a:schemeClr val="tx1"/>
                </a:solidFill>
              </a:rPr>
              <a:t>стригушки</a:t>
            </a:r>
            <a:r>
              <a:rPr lang="ru-RU" sz="2400" dirty="0" smtClean="0">
                <a:solidFill>
                  <a:schemeClr val="tx1"/>
                </a:solidFill>
              </a:rPr>
              <a:t>, они начинают </a:t>
            </a:r>
            <a:r>
              <a:rPr lang="ru-RU" sz="2400" i="1" dirty="0" smtClean="0">
                <a:solidFill>
                  <a:schemeClr val="tx1"/>
                </a:solidFill>
              </a:rPr>
              <a:t>«танцевать»</a:t>
            </a:r>
            <a:r>
              <a:rPr lang="ru-RU" sz="2400" dirty="0" smtClean="0">
                <a:solidFill>
                  <a:schemeClr val="tx1"/>
                </a:solidFill>
              </a:rPr>
              <a:t> на своих соломенных юбочках. Они ярко украшались тканью, лентами, бусинами. </a:t>
            </a:r>
            <a:endParaRPr lang="ru-RU" sz="2400" dirty="0">
              <a:solidFill>
                <a:schemeClr val="tx1"/>
              </a:solidFill>
            </a:endParaRPr>
          </a:p>
        </p:txBody>
      </p:sp>
      <p:pic>
        <p:nvPicPr>
          <p:cNvPr id="3" name="Picture 3" descr="detsad-988993-1485977398"/>
          <p:cNvPicPr>
            <a:picLocks noChangeAspect="1" noChangeArrowheads="1"/>
          </p:cNvPicPr>
          <p:nvPr/>
        </p:nvPicPr>
        <p:blipFill>
          <a:blip r:embed="rId2"/>
          <a:srcRect l="325" r="29860" b="34793"/>
          <a:stretch>
            <a:fillRect/>
          </a:stretch>
        </p:blipFill>
        <p:spPr bwMode="auto">
          <a:xfrm>
            <a:off x="5143504" y="3578902"/>
            <a:ext cx="4000496" cy="3279097"/>
          </a:xfrm>
          <a:prstGeom prst="rect">
            <a:avLst/>
          </a:prstGeom>
          <a:noFill/>
          <a:ln w="9525">
            <a:noFill/>
            <a:miter lim="800000"/>
            <a:headEnd/>
            <a:tailEnd/>
          </a:ln>
        </p:spPr>
      </p:pic>
    </p:spTree>
  </p:cSld>
  <p:clrMapOvr>
    <a:masterClrMapping/>
  </p:clrMapOvr>
  <p:transition spd="med">
    <p:strips dir="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Прямоугольник 2"/>
          <p:cNvSpPr/>
          <p:nvPr/>
        </p:nvSpPr>
        <p:spPr>
          <a:xfrm>
            <a:off x="357158" y="285728"/>
            <a:ext cx="8429684" cy="4647426"/>
          </a:xfrm>
          <a:prstGeom prst="rect">
            <a:avLst/>
          </a:prstGeom>
        </p:spPr>
        <p:txBody>
          <a:bodyPr wrap="square">
            <a:spAutoFit/>
          </a:bodyPr>
          <a:lstStyle/>
          <a:p>
            <a:pPr algn="ctr"/>
            <a:r>
              <a:rPr lang="ru-RU" sz="2400" b="1" dirty="0" smtClean="0"/>
              <a:t>Куклы </a:t>
            </a:r>
            <a:r>
              <a:rPr lang="ru-RU" sz="3200" i="1" dirty="0" smtClean="0">
                <a:solidFill>
                  <a:srgbClr val="FF0000"/>
                </a:solidFill>
              </a:rPr>
              <a:t>«Неразлучники»</a:t>
            </a:r>
            <a:r>
              <a:rPr lang="ru-RU" sz="2400" dirty="0" smtClean="0"/>
              <a:t/>
            </a:r>
            <a:br>
              <a:rPr lang="ru-RU" sz="2400" dirty="0" smtClean="0"/>
            </a:br>
            <a:r>
              <a:rPr lang="ru-RU" sz="2400" dirty="0" smtClean="0"/>
              <a:t>Во главе свадебно поезда, везущего молодую пару в дом жениха после венчания, под дужкой упряжи подвешивали пару </a:t>
            </a:r>
            <a:r>
              <a:rPr lang="ru-RU" sz="2400" u="sng" dirty="0" smtClean="0"/>
              <a:t>кукол</a:t>
            </a:r>
            <a:r>
              <a:rPr lang="ru-RU" sz="2400" dirty="0" smtClean="0"/>
              <a:t>: </a:t>
            </a:r>
            <a:r>
              <a:rPr lang="ru-RU" sz="2400" b="1" dirty="0" smtClean="0"/>
              <a:t>кукла невесты и кукла</a:t>
            </a:r>
            <a:r>
              <a:rPr lang="ru-RU" sz="2400" dirty="0" smtClean="0"/>
              <a:t> жениха – неразлучники отводили недобрые взгляды на себя. У кукол одна общая рука, чтобы муж и жена шли по жизни рука об руку, были вместе в радости и в беде.</a:t>
            </a:r>
          </a:p>
          <a:p>
            <a:r>
              <a:rPr lang="ru-RU" sz="2400" dirty="0" smtClean="0"/>
              <a:t/>
            </a:r>
            <a:br>
              <a:rPr lang="ru-RU" sz="2400" dirty="0" smtClean="0"/>
            </a:br>
            <a:r>
              <a:rPr lang="ru-RU" sz="2400" dirty="0" smtClean="0"/>
              <a:t/>
            </a:r>
            <a:br>
              <a:rPr lang="ru-RU" sz="2400" dirty="0" smtClean="0"/>
            </a:br>
            <a:r>
              <a:rPr lang="ru-RU" sz="2400" dirty="0" smtClean="0"/>
              <a:t/>
            </a:r>
            <a:br>
              <a:rPr lang="ru-RU" sz="2400" dirty="0" smtClean="0"/>
            </a:br>
            <a:r>
              <a:rPr lang="ru-RU" sz="2400" dirty="0" smtClean="0"/>
              <a:t/>
            </a:r>
            <a:br>
              <a:rPr lang="ru-RU" sz="2400" dirty="0" smtClean="0"/>
            </a:br>
            <a:endParaRPr lang="ru-RU" sz="2400" dirty="0"/>
          </a:p>
        </p:txBody>
      </p:sp>
      <p:pic>
        <p:nvPicPr>
          <p:cNvPr id="55298" name="Picture 2" descr="i?id=aabc961df5cc8aec4dd64e20fd761002-l&amp;n=13"/>
          <p:cNvPicPr>
            <a:picLocks noChangeAspect="1" noChangeArrowheads="1"/>
          </p:cNvPicPr>
          <p:nvPr/>
        </p:nvPicPr>
        <p:blipFill>
          <a:blip r:embed="rId2"/>
          <a:srcRect/>
          <a:stretch>
            <a:fillRect/>
          </a:stretch>
        </p:blipFill>
        <p:spPr bwMode="auto">
          <a:xfrm>
            <a:off x="2143108" y="2928934"/>
            <a:ext cx="4810125" cy="3200400"/>
          </a:xfrm>
          <a:prstGeom prst="rect">
            <a:avLst/>
          </a:prstGeom>
          <a:noFill/>
          <a:ln w="9525">
            <a:noFill/>
            <a:miter lim="800000"/>
            <a:headEnd/>
            <a:tailEnd/>
          </a:ln>
        </p:spPr>
      </p:pic>
    </p:spTree>
  </p:cSld>
  <p:clrMapOvr>
    <a:masterClrMapping/>
  </p:clrMapOvr>
  <p:transition spd="med">
    <p:strips dir="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57346" name="Picture 2" descr="i?id=8c432d9924f985290e2ff91f9eecf3be-l&amp;n=1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med">
    <p:strips dir="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400" b="1" dirty="0" smtClean="0">
                <a:solidFill>
                  <a:schemeClr val="tx1"/>
                </a:solidFill>
              </a:rPr>
              <a:t>Куклы </a:t>
            </a:r>
            <a:r>
              <a:rPr lang="ru-RU" sz="2400" i="1" dirty="0" smtClean="0">
                <a:solidFill>
                  <a:schemeClr val="tx1"/>
                </a:solidFill>
              </a:rPr>
              <a:t>«Лихорадки»</a:t>
            </a:r>
            <a:r>
              <a:rPr lang="ru-RU" sz="2400" dirty="0" smtClean="0">
                <a:solidFill>
                  <a:schemeClr val="tx1"/>
                </a:solidFill>
              </a:rPr>
              <a:t/>
            </a:r>
            <a:br>
              <a:rPr lang="ru-RU" sz="2400" dirty="0" smtClean="0">
                <a:solidFill>
                  <a:schemeClr val="tx1"/>
                </a:solidFill>
              </a:rPr>
            </a:br>
            <a:r>
              <a:rPr lang="ru-RU" sz="2400" dirty="0" smtClean="0">
                <a:solidFill>
                  <a:schemeClr val="tx1"/>
                </a:solidFill>
              </a:rPr>
              <a:t>Это двенадцать сестёр, каждая из которых вылечивала свой недуг у больного.</a:t>
            </a:r>
            <a:br>
              <a:rPr lang="ru-RU" sz="2400" dirty="0" smtClean="0">
                <a:solidFill>
                  <a:schemeClr val="tx1"/>
                </a:solidFill>
              </a:rPr>
            </a:br>
            <a:endParaRPr lang="ru-RU" sz="2400" dirty="0">
              <a:solidFill>
                <a:schemeClr val="tx1"/>
              </a:solidFill>
            </a:endParaRPr>
          </a:p>
        </p:txBody>
      </p:sp>
      <p:pic>
        <p:nvPicPr>
          <p:cNvPr id="56322" name="Picture 2" descr="i?id=c43c91e7001124152876d8451d5f92a9-l&amp;n=13"/>
          <p:cNvPicPr>
            <a:picLocks noChangeAspect="1" noChangeArrowheads="1"/>
          </p:cNvPicPr>
          <p:nvPr/>
        </p:nvPicPr>
        <p:blipFill>
          <a:blip r:embed="rId2"/>
          <a:srcRect/>
          <a:stretch>
            <a:fillRect/>
          </a:stretch>
        </p:blipFill>
        <p:spPr bwMode="auto">
          <a:xfrm>
            <a:off x="1500166" y="1142984"/>
            <a:ext cx="7162812" cy="5372109"/>
          </a:xfrm>
          <a:prstGeom prst="rect">
            <a:avLst/>
          </a:prstGeom>
          <a:noFill/>
          <a:ln w="9525">
            <a:noFill/>
            <a:miter lim="800000"/>
            <a:headEnd/>
            <a:tailEnd/>
          </a:ln>
        </p:spPr>
      </p:pic>
    </p:spTree>
  </p:cSld>
  <p:clrMapOvr>
    <a:masterClrMapping/>
  </p:clrMapOvr>
  <p:transition spd="med">
    <p:strips dir="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6062682"/>
          </a:xfrm>
        </p:spPr>
        <p:txBody>
          <a:bodyPr>
            <a:normAutofit fontScale="90000"/>
          </a:bodyPr>
          <a:lstStyle/>
          <a:p>
            <a:r>
              <a:rPr lang="ru-RU" sz="2700" dirty="0" smtClean="0">
                <a:solidFill>
                  <a:srgbClr val="FF0000"/>
                </a:solidFill>
              </a:rPr>
              <a:t>Куклу </a:t>
            </a:r>
            <a:r>
              <a:rPr lang="ru-RU" sz="2700" dirty="0" err="1" smtClean="0">
                <a:solidFill>
                  <a:srgbClr val="FF0000"/>
                </a:solidFill>
              </a:rPr>
              <a:t>многоручку</a:t>
            </a:r>
            <a:r>
              <a:rPr lang="ru-RU" sz="2700" dirty="0" smtClean="0">
                <a:solidFill>
                  <a:srgbClr val="FF0000"/>
                </a:solidFill>
              </a:rPr>
              <a:t> </a:t>
            </a:r>
            <a:r>
              <a:rPr lang="ru-RU" sz="2700" dirty="0" smtClean="0">
                <a:solidFill>
                  <a:schemeClr val="tx1"/>
                </a:solidFill>
              </a:rPr>
              <a:t>дарили хозяйке (или она сама себе делала), для того чтобы у неё все дела спорились… т.е. выполнялись быстро, легко и хорошо.</a:t>
            </a:r>
            <a:br>
              <a:rPr lang="ru-RU" sz="2700" dirty="0" smtClean="0">
                <a:solidFill>
                  <a:schemeClr val="tx1"/>
                </a:solidFill>
              </a:rPr>
            </a:br>
            <a:r>
              <a:rPr lang="ru-RU" sz="2700" dirty="0" smtClean="0">
                <a:solidFill>
                  <a:schemeClr val="tx1"/>
                </a:solidFill>
              </a:rPr>
              <a:t>Оказывается, у нас есть два вида таких кукол оберегов – это кукла </a:t>
            </a:r>
            <a:r>
              <a:rPr lang="ru-RU" sz="2700" dirty="0" err="1" smtClean="0">
                <a:solidFill>
                  <a:schemeClr val="tx1"/>
                </a:solidFill>
              </a:rPr>
              <a:t>шестиручка</a:t>
            </a:r>
            <a:r>
              <a:rPr lang="ru-RU" sz="2700" dirty="0" smtClean="0">
                <a:solidFill>
                  <a:schemeClr val="tx1"/>
                </a:solidFill>
              </a:rPr>
              <a:t> и кукла </a:t>
            </a:r>
            <a:r>
              <a:rPr lang="ru-RU" sz="2700" dirty="0" err="1" smtClean="0">
                <a:solidFill>
                  <a:schemeClr val="tx1"/>
                </a:solidFill>
              </a:rPr>
              <a:t>десятиручка</a:t>
            </a:r>
            <a:r>
              <a:rPr lang="ru-RU" sz="2700" dirty="0" smtClean="0">
                <a:solidFill>
                  <a:schemeClr val="tx1"/>
                </a:solidFill>
              </a:rPr>
              <a:t>, соответственно у одной шесть рук, у другой десять. Обе эти куколки считаются помощницами в делах, но, как ни странно, используют их в немного разных ситуациях.</a:t>
            </a:r>
            <a:br>
              <a:rPr lang="ru-RU" sz="2700" dirty="0" smtClean="0">
                <a:solidFill>
                  <a:schemeClr val="tx1"/>
                </a:solidFill>
              </a:rPr>
            </a:br>
            <a:r>
              <a:rPr lang="ru-RU" sz="2700" dirty="0" smtClean="0">
                <a:solidFill>
                  <a:schemeClr val="tx1"/>
                </a:solidFill>
              </a:rPr>
              <a:t>Куклу </a:t>
            </a:r>
            <a:r>
              <a:rPr lang="ru-RU" sz="2700" dirty="0" err="1" smtClean="0">
                <a:solidFill>
                  <a:schemeClr val="tx1"/>
                </a:solidFill>
              </a:rPr>
              <a:t>шестиручку</a:t>
            </a:r>
            <a:r>
              <a:rPr lang="ru-RU" sz="2700" dirty="0" smtClean="0">
                <a:solidFill>
                  <a:schemeClr val="tx1"/>
                </a:solidFill>
              </a:rPr>
              <a:t> называют Филипповкой, т.к принято было делать её или дарить на Филиппов день (отмечается в конце ноября).</a:t>
            </a:r>
            <a:r>
              <a:rPr lang="ru-RU" dirty="0" smtClean="0"/>
              <a:t> </a:t>
            </a:r>
            <a:r>
              <a:rPr lang="ru-RU" sz="2700" dirty="0" smtClean="0">
                <a:solidFill>
                  <a:schemeClr val="tx1"/>
                </a:solidFill>
              </a:rPr>
              <a:t>Считалось, что кукла Филипповка – оберег хозяек, мастериц и рукодельниц, превращает их труд в удовольствие, облегчая его, «присматривает», чтобы в доме были порядок, чистота, уют и лад, а так же оберегает ручки хозяюшек, мастериц и рукодельницы от травм и усталости. </a:t>
            </a:r>
            <a:br>
              <a:rPr lang="ru-RU" sz="2700" dirty="0" smtClean="0">
                <a:solidFill>
                  <a:schemeClr val="tx1"/>
                </a:solidFill>
              </a:rPr>
            </a:br>
            <a:endParaRPr lang="ru-RU" sz="2700" dirty="0">
              <a:solidFill>
                <a:schemeClr val="tx1"/>
              </a:solidFill>
            </a:endParaRPr>
          </a:p>
        </p:txBody>
      </p:sp>
    </p:spTree>
  </p:cSld>
  <p:clrMapOvr>
    <a:masterClrMapping/>
  </p:clrMapOvr>
  <p:transition spd="med">
    <p:strips dir="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i?id=8f2290854cc28c87980414d6bf3b14e6-l&amp;n=13"/>
          <p:cNvPicPr>
            <a:picLocks noChangeAspect="1" noChangeArrowheads="1"/>
          </p:cNvPicPr>
          <p:nvPr/>
        </p:nvPicPr>
        <p:blipFill>
          <a:blip r:embed="rId2"/>
          <a:srcRect l="19511" r="19511"/>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med">
    <p:strips dir="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 name="Picture 2" descr="ÐºÑÐºÐ»Ð° ÑÐµÑÑÐ¸ÑÑÑÐºÐ°"/>
          <p:cNvPicPr>
            <a:picLocks noChangeAspect="1" noChangeArrowheads="1"/>
          </p:cNvPicPr>
          <p:nvPr/>
        </p:nvPicPr>
        <p:blipFill>
          <a:blip r:embed="rId2"/>
          <a:srcRect/>
          <a:stretch>
            <a:fillRect/>
          </a:stretch>
        </p:blipFill>
        <p:spPr bwMode="auto">
          <a:xfrm>
            <a:off x="500034" y="120424"/>
            <a:ext cx="8220103" cy="6737576"/>
          </a:xfrm>
          <a:prstGeom prst="rect">
            <a:avLst/>
          </a:prstGeom>
          <a:noFill/>
          <a:ln w="9525">
            <a:noFill/>
            <a:miter lim="800000"/>
            <a:headEnd/>
            <a:tailEnd/>
          </a:ln>
        </p:spPr>
      </p:pic>
    </p:spTree>
  </p:cSld>
  <p:clrMapOvr>
    <a:masterClrMapping/>
  </p:clrMapOvr>
  <p:transition spd="med">
    <p:strips dir="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1776402"/>
          </a:xfrm>
        </p:spPr>
        <p:txBody>
          <a:bodyPr>
            <a:noAutofit/>
          </a:bodyPr>
          <a:lstStyle/>
          <a:p>
            <a:r>
              <a:rPr lang="ru-RU" sz="2400" dirty="0" smtClean="0">
                <a:solidFill>
                  <a:schemeClr val="tx1"/>
                </a:solidFill>
              </a:rPr>
              <a:t>Назначение куклы </a:t>
            </a:r>
            <a:r>
              <a:rPr lang="ru-RU" sz="2400" dirty="0" err="1" smtClean="0">
                <a:solidFill>
                  <a:srgbClr val="FF0000"/>
                </a:solidFill>
              </a:rPr>
              <a:t>десятиручки</a:t>
            </a:r>
            <a:r>
              <a:rPr lang="ru-RU" sz="2400" dirty="0" smtClean="0">
                <a:solidFill>
                  <a:schemeClr val="tx1"/>
                </a:solidFill>
              </a:rPr>
              <a:t>  такое же, но делали её молодые девушки, которые готовились к своей свадьбе либо же дарили их невестам на свадьбу, дабы у неё всё получалось в быту.</a:t>
            </a:r>
            <a:endParaRPr lang="ru-RU" sz="2400" dirty="0">
              <a:solidFill>
                <a:schemeClr val="tx1"/>
              </a:solidFill>
            </a:endParaRPr>
          </a:p>
        </p:txBody>
      </p:sp>
      <p:pic>
        <p:nvPicPr>
          <p:cNvPr id="58370" name="Picture 2" descr="i?id=3064dbf35a8a2b16e8c3e2f30f9d3015-l&amp;n=13"/>
          <p:cNvPicPr>
            <a:picLocks noChangeAspect="1" noChangeArrowheads="1"/>
          </p:cNvPicPr>
          <p:nvPr/>
        </p:nvPicPr>
        <p:blipFill>
          <a:blip r:embed="rId2"/>
          <a:srcRect/>
          <a:stretch>
            <a:fillRect/>
          </a:stretch>
        </p:blipFill>
        <p:spPr bwMode="auto">
          <a:xfrm>
            <a:off x="4500562" y="2428868"/>
            <a:ext cx="4143404" cy="4039464"/>
          </a:xfrm>
          <a:prstGeom prst="rect">
            <a:avLst/>
          </a:prstGeom>
          <a:noFill/>
          <a:ln w="9525">
            <a:noFill/>
            <a:miter lim="800000"/>
            <a:headEnd/>
            <a:tailEnd/>
          </a:ln>
        </p:spPr>
      </p:pic>
      <p:pic>
        <p:nvPicPr>
          <p:cNvPr id="2050" name="Picture 2" descr="i?id=ab4c65caf513096a6d8de9e8313702b8-l&amp;n=13"/>
          <p:cNvPicPr>
            <a:picLocks noChangeAspect="1" noChangeArrowheads="1"/>
          </p:cNvPicPr>
          <p:nvPr/>
        </p:nvPicPr>
        <p:blipFill>
          <a:blip r:embed="rId3"/>
          <a:srcRect/>
          <a:stretch>
            <a:fillRect/>
          </a:stretch>
        </p:blipFill>
        <p:spPr bwMode="auto">
          <a:xfrm>
            <a:off x="357158" y="2500306"/>
            <a:ext cx="3981450" cy="3857628"/>
          </a:xfrm>
          <a:prstGeom prst="rect">
            <a:avLst/>
          </a:prstGeom>
          <a:noFill/>
          <a:ln w="9525">
            <a:noFill/>
            <a:miter lim="800000"/>
            <a:headEnd/>
            <a:tailEnd/>
          </a:ln>
        </p:spPr>
      </p:pic>
    </p:spTree>
  </p:cSld>
  <p:clrMapOvr>
    <a:masterClrMapping/>
  </p:clrMapOvr>
  <p:transition spd="med">
    <p:strips dir="ru"/>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4705360"/>
          </a:xfrm>
        </p:spPr>
        <p:txBody>
          <a:bodyPr>
            <a:normAutofit/>
          </a:bodyPr>
          <a:lstStyle/>
          <a:p>
            <a:pPr algn="ctr"/>
            <a:r>
              <a:rPr lang="ru-RU" sz="3200" dirty="0" smtClean="0">
                <a:solidFill>
                  <a:schemeClr val="tx1"/>
                </a:solidFill>
              </a:rPr>
              <a:t>Игрушки, сделанные казаками, для своих детей хранили частичку своей любви и заботы.</a:t>
            </a:r>
            <a:br>
              <a:rPr lang="ru-RU" sz="3200" dirty="0" smtClean="0">
                <a:solidFill>
                  <a:schemeClr val="tx1"/>
                </a:solidFill>
              </a:rPr>
            </a:br>
            <a:r>
              <a:rPr lang="ru-RU" sz="3200" dirty="0" smtClean="0">
                <a:solidFill>
                  <a:schemeClr val="tx1"/>
                </a:solidFill>
              </a:rPr>
              <a:t>Давайте постигать секреты мастерства  казаков и дарить их молодому поколению, современным детям.</a:t>
            </a:r>
            <a:endParaRPr lang="ru-RU" sz="3200" dirty="0">
              <a:solidFill>
                <a:schemeClr val="tx1"/>
              </a:solidFill>
            </a:endParaRPr>
          </a:p>
        </p:txBody>
      </p:sp>
    </p:spTree>
  </p:cSld>
  <p:clrMapOvr>
    <a:masterClrMapping/>
  </p:clrMapOvr>
  <p:transition spd="med">
    <p:strips dir="ru"/>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3348038"/>
          </a:xfrm>
        </p:spPr>
        <p:txBody>
          <a:bodyPr>
            <a:normAutofit/>
          </a:bodyPr>
          <a:lstStyle/>
          <a:p>
            <a:pPr algn="ctr"/>
            <a:r>
              <a:rPr lang="ru-RU" dirty="0" smtClean="0">
                <a:solidFill>
                  <a:srgbClr val="FF0000"/>
                </a:solidFill>
              </a:rPr>
              <a:t>МАСТЕР-КЛАСС «ИЗГОТОВЛЕНИЕ   ТРЯПИЧНОГО КОНЯ»</a:t>
            </a:r>
            <a:endParaRPr lang="ru-RU" dirty="0">
              <a:solidFill>
                <a:srgbClr val="FF0000"/>
              </a:solidFill>
            </a:endParaRPr>
          </a:p>
        </p:txBody>
      </p:sp>
    </p:spTree>
  </p:cSld>
  <p:clrMapOvr>
    <a:masterClrMapping/>
  </p:clrMapOvr>
  <p:transition spd="med">
    <p:strips dir="ru"/>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357166"/>
            <a:ext cx="8229600" cy="6500834"/>
          </a:xfrm>
        </p:spPr>
        <p:txBody>
          <a:bodyPr>
            <a:normAutofit/>
          </a:bodyPr>
          <a:lstStyle/>
          <a:p>
            <a:r>
              <a:rPr lang="ru-RU" sz="2700" dirty="0" smtClean="0">
                <a:solidFill>
                  <a:schemeClr val="tx1"/>
                </a:solidFill>
              </a:rPr>
              <a:t> Хвост косичкой,</a:t>
            </a:r>
            <a:br>
              <a:rPr lang="ru-RU" sz="2700" dirty="0" smtClean="0">
                <a:solidFill>
                  <a:schemeClr val="tx1"/>
                </a:solidFill>
              </a:rPr>
            </a:br>
            <a:r>
              <a:rPr lang="ru-RU" sz="2700" dirty="0" smtClean="0">
                <a:solidFill>
                  <a:schemeClr val="tx1"/>
                </a:solidFill>
              </a:rPr>
              <a:t>Ножки – спичкой,</a:t>
            </a:r>
            <a:br>
              <a:rPr lang="ru-RU" sz="2700" dirty="0" smtClean="0">
                <a:solidFill>
                  <a:schemeClr val="tx1"/>
                </a:solidFill>
              </a:rPr>
            </a:br>
            <a:r>
              <a:rPr lang="ru-RU" sz="2700" dirty="0" smtClean="0">
                <a:solidFill>
                  <a:schemeClr val="tx1"/>
                </a:solidFill>
              </a:rPr>
              <a:t>Жеребёнок удалой!</a:t>
            </a:r>
            <a:br>
              <a:rPr lang="ru-RU" sz="2700" dirty="0" smtClean="0">
                <a:solidFill>
                  <a:schemeClr val="tx1"/>
                </a:solidFill>
              </a:rPr>
            </a:br>
            <a:r>
              <a:rPr lang="ru-RU" sz="2700" dirty="0" smtClean="0">
                <a:solidFill>
                  <a:schemeClr val="tx1"/>
                </a:solidFill>
              </a:rPr>
              <a:t>Он по лугу резво мчится</a:t>
            </a:r>
            <a:br>
              <a:rPr lang="ru-RU" sz="2700" dirty="0" smtClean="0">
                <a:solidFill>
                  <a:schemeClr val="tx1"/>
                </a:solidFill>
              </a:rPr>
            </a:br>
            <a:r>
              <a:rPr lang="ru-RU" sz="2700" dirty="0" smtClean="0">
                <a:solidFill>
                  <a:schemeClr val="tx1"/>
                </a:solidFill>
              </a:rPr>
              <a:t>И качает головой!</a:t>
            </a:r>
            <a:br>
              <a:rPr lang="ru-RU" sz="2700" dirty="0" smtClean="0">
                <a:solidFill>
                  <a:schemeClr val="tx1"/>
                </a:solidFill>
              </a:rPr>
            </a:br>
            <a:r>
              <a:rPr lang="ru-RU" sz="2400" dirty="0" smtClean="0">
                <a:solidFill>
                  <a:schemeClr val="tx1"/>
                </a:solidFill>
              </a:rPr>
              <a:t/>
            </a:r>
            <a:br>
              <a:rPr lang="ru-RU" sz="2400" dirty="0" smtClean="0">
                <a:solidFill>
                  <a:schemeClr val="tx1"/>
                </a:solidFill>
              </a:rPr>
            </a:br>
            <a:r>
              <a:rPr lang="ru-RU" sz="2400" dirty="0" smtClean="0">
                <a:solidFill>
                  <a:schemeClr val="tx1"/>
                </a:solidFill>
              </a:rPr>
              <a:t>Грациозна и красива,</a:t>
            </a:r>
            <a:br>
              <a:rPr lang="ru-RU" sz="2400" dirty="0" smtClean="0">
                <a:solidFill>
                  <a:schemeClr val="tx1"/>
                </a:solidFill>
              </a:rPr>
            </a:br>
            <a:r>
              <a:rPr lang="ru-RU" sz="2400" dirty="0" smtClean="0">
                <a:solidFill>
                  <a:schemeClr val="tx1"/>
                </a:solidFill>
              </a:rPr>
              <a:t>У неё большая грива.</a:t>
            </a:r>
            <a:br>
              <a:rPr lang="ru-RU" sz="2400" dirty="0" smtClean="0">
                <a:solidFill>
                  <a:schemeClr val="tx1"/>
                </a:solidFill>
              </a:rPr>
            </a:br>
            <a:r>
              <a:rPr lang="ru-RU" sz="2400" dirty="0" smtClean="0">
                <a:solidFill>
                  <a:schemeClr val="tx1"/>
                </a:solidFill>
              </a:rPr>
              <a:t>Угадайте-ка, ребятки,</a:t>
            </a:r>
            <a:br>
              <a:rPr lang="ru-RU" sz="2400" dirty="0" smtClean="0">
                <a:solidFill>
                  <a:schemeClr val="tx1"/>
                </a:solidFill>
              </a:rPr>
            </a:br>
            <a:r>
              <a:rPr lang="ru-RU" sz="2400" dirty="0" smtClean="0">
                <a:solidFill>
                  <a:schemeClr val="tx1"/>
                </a:solidFill>
              </a:rPr>
              <a:t>Это резвая </a:t>
            </a:r>
            <a:r>
              <a:rPr lang="ru-RU" sz="2400" i="1" dirty="0" smtClean="0">
                <a:solidFill>
                  <a:schemeClr val="tx1"/>
                </a:solidFill>
              </a:rPr>
              <a:t>(лошадка)</a:t>
            </a:r>
            <a:r>
              <a:rPr lang="ru-RU" sz="2400" dirty="0" smtClean="0">
                <a:solidFill>
                  <a:schemeClr val="tx1"/>
                </a:solidFill>
              </a:rPr>
              <a:t>.</a:t>
            </a:r>
            <a:br>
              <a:rPr lang="ru-RU" sz="2400" dirty="0" smtClean="0">
                <a:solidFill>
                  <a:schemeClr val="tx1"/>
                </a:solidFill>
              </a:rPr>
            </a:br>
            <a:r>
              <a:rPr lang="ru-RU" sz="2400" dirty="0" smtClean="0">
                <a:solidFill>
                  <a:schemeClr val="tx1"/>
                </a:solidFill>
              </a:rPr>
              <a:t/>
            </a:r>
            <a:br>
              <a:rPr lang="ru-RU" sz="2400" dirty="0" smtClean="0">
                <a:solidFill>
                  <a:schemeClr val="tx1"/>
                </a:solidFill>
              </a:rPr>
            </a:br>
            <a:r>
              <a:rPr lang="ru-RU" sz="2400" dirty="0" smtClean="0">
                <a:solidFill>
                  <a:schemeClr val="tx1"/>
                </a:solidFill>
              </a:rPr>
              <a:t> </a:t>
            </a:r>
            <a:r>
              <a:rPr lang="ru-RU" sz="2700" dirty="0" smtClean="0">
                <a:solidFill>
                  <a:srgbClr val="FF0000"/>
                </a:solidFill>
              </a:rPr>
              <a:t>Казак с конём и ночью и днём. (Казачья поговорка)</a:t>
            </a:r>
            <a:r>
              <a:rPr lang="ru-RU" sz="2400" dirty="0" smtClean="0">
                <a:solidFill>
                  <a:schemeClr val="tx1"/>
                </a:solidFill>
              </a:rPr>
              <a:t/>
            </a:r>
            <a:br>
              <a:rPr lang="ru-RU" sz="2400" dirty="0" smtClean="0">
                <a:solidFill>
                  <a:schemeClr val="tx1"/>
                </a:solidFill>
              </a:rPr>
            </a:br>
            <a:endParaRPr lang="ru-RU" sz="2400" dirty="0">
              <a:solidFill>
                <a:schemeClr val="tx1"/>
              </a:solidFill>
            </a:endParaRPr>
          </a:p>
        </p:txBody>
      </p:sp>
      <p:pic>
        <p:nvPicPr>
          <p:cNvPr id="46083" name="Рисунок 1" descr="ÐºÐ¾Ð½Ñ Ð¸Ð· ÑÐºÐ°Ð½Ð¸"/>
          <p:cNvPicPr>
            <a:picLocks noChangeAspect="1" noChangeArrowheads="1"/>
          </p:cNvPicPr>
          <p:nvPr/>
        </p:nvPicPr>
        <p:blipFill>
          <a:blip r:embed="rId2"/>
          <a:srcRect r="2499" b="11798"/>
          <a:stretch>
            <a:fillRect/>
          </a:stretch>
        </p:blipFill>
        <p:spPr bwMode="auto">
          <a:xfrm>
            <a:off x="4143372" y="1428736"/>
            <a:ext cx="3714750" cy="4486275"/>
          </a:xfrm>
          <a:prstGeom prst="rect">
            <a:avLst/>
          </a:prstGeom>
          <a:noFill/>
          <a:ln w="9525">
            <a:noFill/>
            <a:miter lim="800000"/>
            <a:headEnd/>
            <a:tailEnd/>
          </a:ln>
        </p:spPr>
      </p:pic>
    </p:spTree>
  </p:cSld>
  <p:clrMapOvr>
    <a:masterClrMapping/>
  </p:clrMapOvr>
  <p:transition spd="med">
    <p:strips dir="ru"/>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2133592"/>
          </a:xfrm>
        </p:spPr>
        <p:txBody>
          <a:bodyPr>
            <a:normAutofit/>
          </a:bodyPr>
          <a:lstStyle/>
          <a:p>
            <a:r>
              <a:rPr lang="ru-RU" sz="2400" dirty="0" smtClean="0">
                <a:solidFill>
                  <a:schemeClr val="tx1"/>
                </a:solidFill>
              </a:rPr>
              <a:t>Нам  понадобится 4 </a:t>
            </a:r>
            <a:r>
              <a:rPr lang="ru-RU" sz="2400" dirty="0" err="1" smtClean="0">
                <a:solidFill>
                  <a:schemeClr val="tx1"/>
                </a:solidFill>
              </a:rPr>
              <a:t>прямоуголных</a:t>
            </a:r>
            <a:r>
              <a:rPr lang="ru-RU" sz="2400" dirty="0" smtClean="0">
                <a:solidFill>
                  <a:schemeClr val="tx1"/>
                </a:solidFill>
              </a:rPr>
              <a:t> лоскута: 2 побольше для туловища и передних ног и 2 поменьше для  морды и задних ног. Складываем все прямоугольники к середине и ещё раз, скрывая нитки внутри.</a:t>
            </a:r>
            <a:br>
              <a:rPr lang="ru-RU" sz="2400" dirty="0" smtClean="0">
                <a:solidFill>
                  <a:schemeClr val="tx1"/>
                </a:solidFill>
              </a:rPr>
            </a:br>
            <a:endParaRPr lang="ru-RU" sz="2400" dirty="0">
              <a:solidFill>
                <a:schemeClr val="tx1"/>
              </a:solidFill>
            </a:endParaRPr>
          </a:p>
        </p:txBody>
      </p:sp>
      <p:pic>
        <p:nvPicPr>
          <p:cNvPr id="3" name="Picture 4" descr="ÐÐ¾Ð½Ñ Ð¸Ð· ÑÐºÐ°Ð½Ð¸ (Ð½Ð°ÑÐ¾Ð´Ð½Ð°Ñ ÑÑÑÐ¿Ð¸ÑÐ½Ð°Ñ Ð¸Ð³ÑÑÑÐºÐ°)"/>
          <p:cNvPicPr>
            <a:picLocks noChangeAspect="1" noChangeArrowheads="1"/>
          </p:cNvPicPr>
          <p:nvPr/>
        </p:nvPicPr>
        <p:blipFill>
          <a:blip r:embed="rId2"/>
          <a:srcRect r="2800" b="14934"/>
          <a:stretch>
            <a:fillRect/>
          </a:stretch>
        </p:blipFill>
        <p:spPr bwMode="auto">
          <a:xfrm>
            <a:off x="326510" y="2000240"/>
            <a:ext cx="2829750" cy="1857388"/>
          </a:xfrm>
          <a:prstGeom prst="rect">
            <a:avLst/>
          </a:prstGeom>
          <a:noFill/>
          <a:ln w="9525">
            <a:noFill/>
            <a:miter lim="800000"/>
            <a:headEnd/>
            <a:tailEnd/>
          </a:ln>
        </p:spPr>
      </p:pic>
      <p:pic>
        <p:nvPicPr>
          <p:cNvPr id="47106" name="Picture 2" descr="ÐÐ¾Ð½Ñ Ð¸Ð· ÑÐºÐ°Ð½Ð¸ (Ð½Ð°ÑÐ¾Ð´Ð½Ð°Ñ ÑÑÑÐ¿Ð¸ÑÐ½Ð°Ñ Ð¸Ð³ÑÑÑÐºÐ°)"/>
          <p:cNvPicPr>
            <a:picLocks noChangeAspect="1" noChangeArrowheads="1"/>
          </p:cNvPicPr>
          <p:nvPr/>
        </p:nvPicPr>
        <p:blipFill>
          <a:blip r:embed="rId3"/>
          <a:srcRect l="2934" t="11453" r="629" b="13408"/>
          <a:stretch>
            <a:fillRect/>
          </a:stretch>
        </p:blipFill>
        <p:spPr bwMode="auto">
          <a:xfrm>
            <a:off x="285720" y="4071942"/>
            <a:ext cx="3159884" cy="1847845"/>
          </a:xfrm>
          <a:prstGeom prst="rect">
            <a:avLst/>
          </a:prstGeom>
          <a:noFill/>
          <a:ln w="9525">
            <a:noFill/>
            <a:miter lim="800000"/>
            <a:headEnd/>
            <a:tailEnd/>
          </a:ln>
        </p:spPr>
      </p:pic>
      <p:pic>
        <p:nvPicPr>
          <p:cNvPr id="47107" name="Picture 3" descr="ÐÐ¾Ð½Ñ Ð¸Ð· ÑÐºÐ°Ð½Ð¸ (Ð½Ð°ÑÐ¾Ð´Ð½Ð°Ñ ÑÑÑÐ¿Ð¸ÑÐ½Ð°Ñ Ð¸Ð³ÑÑÑÐºÐ°)"/>
          <p:cNvPicPr>
            <a:picLocks noChangeAspect="1" noChangeArrowheads="1"/>
          </p:cNvPicPr>
          <p:nvPr/>
        </p:nvPicPr>
        <p:blipFill>
          <a:blip r:embed="rId4"/>
          <a:srcRect l="3000" t="21066" b="22667"/>
          <a:stretch>
            <a:fillRect/>
          </a:stretch>
        </p:blipFill>
        <p:spPr bwMode="auto">
          <a:xfrm>
            <a:off x="3714744" y="1643050"/>
            <a:ext cx="4190997" cy="1823300"/>
          </a:xfrm>
          <a:prstGeom prst="rect">
            <a:avLst/>
          </a:prstGeom>
          <a:noFill/>
          <a:ln w="9525">
            <a:noFill/>
            <a:miter lim="800000"/>
            <a:headEnd/>
            <a:tailEnd/>
          </a:ln>
        </p:spPr>
      </p:pic>
      <p:pic>
        <p:nvPicPr>
          <p:cNvPr id="47109" name="Picture 5" descr="ÐºÐ¾Ð½Ñ Ð¸Ð· ÑÐºÐ°Ð½Ð¸"/>
          <p:cNvPicPr>
            <a:picLocks noChangeAspect="1" noChangeArrowheads="1"/>
          </p:cNvPicPr>
          <p:nvPr/>
        </p:nvPicPr>
        <p:blipFill>
          <a:blip r:embed="rId5"/>
          <a:srcRect r="1801" b="15466"/>
          <a:stretch>
            <a:fillRect/>
          </a:stretch>
        </p:blipFill>
        <p:spPr bwMode="auto">
          <a:xfrm>
            <a:off x="3643307" y="3571876"/>
            <a:ext cx="5500694" cy="3286124"/>
          </a:xfrm>
          <a:prstGeom prst="rect">
            <a:avLst/>
          </a:prstGeom>
          <a:noFill/>
          <a:ln w="9525">
            <a:noFill/>
            <a:miter lim="800000"/>
            <a:headEnd/>
            <a:tailEnd/>
          </a:ln>
        </p:spPr>
      </p:pic>
    </p:spTree>
  </p:cSld>
  <p:clrMapOvr>
    <a:masterClrMapping/>
  </p:clrMapOvr>
  <p:transition spd="med">
    <p:strips dir="ru"/>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1919278"/>
          </a:xfrm>
        </p:spPr>
        <p:txBody>
          <a:bodyPr>
            <a:normAutofit/>
          </a:bodyPr>
          <a:lstStyle/>
          <a:p>
            <a:r>
              <a:rPr lang="ru-RU" sz="2400" dirty="0" smtClean="0">
                <a:solidFill>
                  <a:schemeClr val="tx1"/>
                </a:solidFill>
              </a:rPr>
              <a:t>Скрутку, предназначенную для мордочки, сгибаем пополам и перевязываем нитью, отступив от сгиба не более полутора сантиметров</a:t>
            </a:r>
            <a:endParaRPr lang="ru-RU" sz="2400" dirty="0">
              <a:solidFill>
                <a:schemeClr val="tx1"/>
              </a:solidFill>
            </a:endParaRPr>
          </a:p>
        </p:txBody>
      </p:sp>
      <p:pic>
        <p:nvPicPr>
          <p:cNvPr id="48130" name="Picture 2" descr="ÐºÐ¾Ð½Ñ Ð¸Ð· ÑÐºÐ°Ð½Ð¸"/>
          <p:cNvPicPr>
            <a:picLocks noChangeAspect="1" noChangeArrowheads="1"/>
          </p:cNvPicPr>
          <p:nvPr/>
        </p:nvPicPr>
        <p:blipFill>
          <a:blip r:embed="rId2"/>
          <a:srcRect r="2800" b="15199"/>
          <a:stretch>
            <a:fillRect/>
          </a:stretch>
        </p:blipFill>
        <p:spPr bwMode="auto">
          <a:xfrm>
            <a:off x="357158" y="2071678"/>
            <a:ext cx="3414704" cy="2234312"/>
          </a:xfrm>
          <a:prstGeom prst="rect">
            <a:avLst/>
          </a:prstGeom>
          <a:noFill/>
          <a:ln w="9525">
            <a:noFill/>
            <a:miter lim="800000"/>
            <a:headEnd/>
            <a:tailEnd/>
          </a:ln>
        </p:spPr>
      </p:pic>
      <p:pic>
        <p:nvPicPr>
          <p:cNvPr id="48133" name="Рисунок 2" descr="http://podelki-doma.ru/handmade/iz-bumagi/golubaya-roza-iz-bumagi"/>
          <p:cNvPicPr>
            <a:picLocks noChangeAspect="1" noChangeArrowheads="1"/>
          </p:cNvPicPr>
          <p:nvPr/>
        </p:nvPicPr>
        <p:blipFill>
          <a:blip r:embed="rId3"/>
          <a:srcRect r="200" b="20000"/>
          <a:stretch>
            <a:fillRect/>
          </a:stretch>
        </p:blipFill>
        <p:spPr bwMode="auto">
          <a:xfrm>
            <a:off x="4391025" y="4000500"/>
            <a:ext cx="4752975" cy="2857500"/>
          </a:xfrm>
          <a:prstGeom prst="rect">
            <a:avLst/>
          </a:prstGeom>
          <a:noFill/>
          <a:ln w="9525">
            <a:noFill/>
            <a:miter lim="800000"/>
            <a:headEnd/>
            <a:tailEnd/>
          </a:ln>
        </p:spPr>
      </p:pic>
      <p:pic>
        <p:nvPicPr>
          <p:cNvPr id="6" name="Picture 2" descr="ÐÐ¾Ð½Ñ Ð¸Ð· ÑÐºÐ°Ð½Ð¸ (Ð½Ð°ÑÐ¾Ð´Ð½Ð°Ñ ÑÑÑÐ¿Ð¸ÑÐ½Ð°Ñ Ð¸Ð³ÑÑÑÐºÐ°)"/>
          <p:cNvPicPr>
            <a:picLocks noChangeAspect="1" noChangeArrowheads="1"/>
          </p:cNvPicPr>
          <p:nvPr/>
        </p:nvPicPr>
        <p:blipFill>
          <a:blip r:embed="rId4"/>
          <a:srcRect l="17442" t="18634" b="13043"/>
          <a:stretch>
            <a:fillRect/>
          </a:stretch>
        </p:blipFill>
        <p:spPr bwMode="auto">
          <a:xfrm>
            <a:off x="4214810" y="2000240"/>
            <a:ext cx="3381375" cy="2095500"/>
          </a:xfrm>
          <a:prstGeom prst="rect">
            <a:avLst/>
          </a:prstGeom>
          <a:noFill/>
          <a:ln w="9525">
            <a:noFill/>
            <a:miter lim="800000"/>
            <a:headEnd/>
            <a:tailEnd/>
          </a:ln>
        </p:spPr>
      </p:pic>
    </p:spTree>
  </p:cSld>
  <p:clrMapOvr>
    <a:masterClrMapping/>
  </p:clrMapOvr>
  <p:transition spd="med">
    <p:strips dir="ru"/>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smtClean="0">
                <a:solidFill>
                  <a:schemeClr val="tx1"/>
                </a:solidFill>
              </a:rPr>
              <a:t>Приступаем к сборке коня</a:t>
            </a:r>
            <a:br>
              <a:rPr lang="ru-RU" sz="2400" dirty="0" smtClean="0">
                <a:solidFill>
                  <a:schemeClr val="tx1"/>
                </a:solidFill>
              </a:rPr>
            </a:br>
            <a:endParaRPr lang="ru-RU" sz="2400" dirty="0">
              <a:solidFill>
                <a:schemeClr val="tx1"/>
              </a:solidFill>
            </a:endParaRPr>
          </a:p>
        </p:txBody>
      </p:sp>
      <p:pic>
        <p:nvPicPr>
          <p:cNvPr id="53250" name="Picture 2" descr="ÐºÐ¾Ð½Ñ Ð¸Ð· ÑÐºÐ°Ð½Ð¸"/>
          <p:cNvPicPr>
            <a:picLocks noChangeAspect="1" noChangeArrowheads="1"/>
          </p:cNvPicPr>
          <p:nvPr/>
        </p:nvPicPr>
        <p:blipFill>
          <a:blip r:embed="rId2"/>
          <a:srcRect r="-400" b="14667"/>
          <a:stretch>
            <a:fillRect/>
          </a:stretch>
        </p:blipFill>
        <p:spPr bwMode="auto">
          <a:xfrm>
            <a:off x="428596" y="1142984"/>
            <a:ext cx="4034461" cy="2571768"/>
          </a:xfrm>
          <a:prstGeom prst="rect">
            <a:avLst/>
          </a:prstGeom>
          <a:noFill/>
          <a:ln w="9525">
            <a:noFill/>
            <a:miter lim="800000"/>
            <a:headEnd/>
            <a:tailEnd/>
          </a:ln>
        </p:spPr>
      </p:pic>
      <p:pic>
        <p:nvPicPr>
          <p:cNvPr id="53251" name="Picture 3" descr="ÐºÐ¾Ð½Ñ Ð¸Ð· ÑÐºÐ°Ð½Ð¸"/>
          <p:cNvPicPr>
            <a:picLocks noChangeAspect="1" noChangeArrowheads="1"/>
          </p:cNvPicPr>
          <p:nvPr/>
        </p:nvPicPr>
        <p:blipFill>
          <a:blip r:embed="rId3"/>
          <a:srcRect b="12267"/>
          <a:stretch>
            <a:fillRect/>
          </a:stretch>
        </p:blipFill>
        <p:spPr bwMode="auto">
          <a:xfrm>
            <a:off x="5000628" y="1071546"/>
            <a:ext cx="3833806" cy="2522644"/>
          </a:xfrm>
          <a:prstGeom prst="rect">
            <a:avLst/>
          </a:prstGeom>
          <a:noFill/>
          <a:ln w="9525">
            <a:noFill/>
            <a:miter lim="800000"/>
            <a:headEnd/>
            <a:tailEnd/>
          </a:ln>
        </p:spPr>
      </p:pic>
      <p:pic>
        <p:nvPicPr>
          <p:cNvPr id="53252" name="Picture 4" descr="ÐºÐ¾Ð½Ñ Ð¸Ð· ÑÐºÐ°Ð½Ð¸"/>
          <p:cNvPicPr>
            <a:picLocks noChangeAspect="1" noChangeArrowheads="1"/>
          </p:cNvPicPr>
          <p:nvPr/>
        </p:nvPicPr>
        <p:blipFill>
          <a:blip r:embed="rId4"/>
          <a:srcRect r="-400" b="13867"/>
          <a:stretch>
            <a:fillRect/>
          </a:stretch>
        </p:blipFill>
        <p:spPr bwMode="auto">
          <a:xfrm>
            <a:off x="500034" y="3857628"/>
            <a:ext cx="4219007" cy="2714620"/>
          </a:xfrm>
          <a:prstGeom prst="rect">
            <a:avLst/>
          </a:prstGeom>
          <a:noFill/>
          <a:ln w="9525">
            <a:noFill/>
            <a:miter lim="800000"/>
            <a:headEnd/>
            <a:tailEnd/>
          </a:ln>
        </p:spPr>
      </p:pic>
      <p:pic>
        <p:nvPicPr>
          <p:cNvPr id="53255" name="Picture 7" descr="ÐºÐ¾Ð½Ñ Ð¸Ð· ÑÐºÐ°Ð½Ð¸"/>
          <p:cNvPicPr>
            <a:picLocks noChangeAspect="1" noChangeArrowheads="1"/>
          </p:cNvPicPr>
          <p:nvPr/>
        </p:nvPicPr>
        <p:blipFill>
          <a:blip r:embed="rId5"/>
          <a:srcRect r="1199" b="12534"/>
          <a:stretch>
            <a:fillRect/>
          </a:stretch>
        </p:blipFill>
        <p:spPr bwMode="auto">
          <a:xfrm>
            <a:off x="4143372" y="3500438"/>
            <a:ext cx="4705350" cy="3124200"/>
          </a:xfrm>
          <a:prstGeom prst="rect">
            <a:avLst/>
          </a:prstGeom>
          <a:noFill/>
          <a:ln w="9525">
            <a:noFill/>
            <a:miter lim="800000"/>
            <a:headEnd/>
            <a:tailEnd/>
          </a:ln>
        </p:spPr>
      </p:pic>
    </p:spTree>
  </p:cSld>
  <p:clrMapOvr>
    <a:masterClrMapping/>
  </p:clrMapOvr>
  <p:transition spd="med">
    <p:strips dir="ru"/>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dirty="0" smtClean="0">
                <a:solidFill>
                  <a:schemeClr val="tx1"/>
                </a:solidFill>
              </a:rPr>
              <a:t>Есть разные варианты солнечных коней и сивок-бурок… Проявите своё творчество и фантазию.</a:t>
            </a:r>
            <a:endParaRPr lang="ru-RU" sz="2800" dirty="0">
              <a:solidFill>
                <a:schemeClr val="tx1"/>
              </a:solidFill>
            </a:endParaRPr>
          </a:p>
        </p:txBody>
      </p:sp>
      <p:pic>
        <p:nvPicPr>
          <p:cNvPr id="54274" name="Picture 2" descr="Ð»Ð¾ÑÐ°Ð´ÐºÐ¸ Ð¸Ð· ÑÐºÐ°Ð½Ð¸"/>
          <p:cNvPicPr>
            <a:picLocks noChangeAspect="1" noChangeArrowheads="1"/>
          </p:cNvPicPr>
          <p:nvPr/>
        </p:nvPicPr>
        <p:blipFill>
          <a:blip r:embed="rId2"/>
          <a:srcRect r="2333" b="12222"/>
          <a:stretch>
            <a:fillRect/>
          </a:stretch>
        </p:blipFill>
        <p:spPr bwMode="auto">
          <a:xfrm>
            <a:off x="428596" y="1357298"/>
            <a:ext cx="4938708" cy="3328993"/>
          </a:xfrm>
          <a:prstGeom prst="rect">
            <a:avLst/>
          </a:prstGeom>
          <a:noFill/>
          <a:ln w="9525">
            <a:noFill/>
            <a:miter lim="800000"/>
            <a:headEnd/>
            <a:tailEnd/>
          </a:ln>
        </p:spPr>
      </p:pic>
      <p:pic>
        <p:nvPicPr>
          <p:cNvPr id="54275" name="Picture 3" descr="51"/>
          <p:cNvPicPr>
            <a:picLocks noChangeAspect="1" noChangeArrowheads="1"/>
          </p:cNvPicPr>
          <p:nvPr/>
        </p:nvPicPr>
        <p:blipFill>
          <a:blip r:embed="rId3"/>
          <a:srcRect t="7936"/>
          <a:stretch>
            <a:fillRect/>
          </a:stretch>
        </p:blipFill>
        <p:spPr bwMode="auto">
          <a:xfrm>
            <a:off x="4438650" y="3543300"/>
            <a:ext cx="4705350" cy="3314700"/>
          </a:xfrm>
          <a:prstGeom prst="rect">
            <a:avLst/>
          </a:prstGeom>
          <a:noFill/>
          <a:ln w="9525">
            <a:noFill/>
            <a:miter lim="800000"/>
            <a:headEnd/>
            <a:tailEnd/>
          </a:ln>
        </p:spPr>
      </p:pic>
    </p:spTree>
  </p:cSld>
  <p:clrMapOvr>
    <a:masterClrMapping/>
  </p:clrMapOvr>
  <p:transition spd="med">
    <p:strips dir="ru"/>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1704964"/>
          </a:xfrm>
        </p:spPr>
        <p:txBody>
          <a:bodyPr/>
          <a:lstStyle/>
          <a:p>
            <a:pPr algn="ctr"/>
            <a:r>
              <a:rPr lang="ru-RU" dirty="0" smtClean="0">
                <a:solidFill>
                  <a:srgbClr val="FF0000"/>
                </a:solidFill>
              </a:rPr>
              <a:t>Спасибо за внимание!</a:t>
            </a:r>
            <a:endParaRPr lang="ru-RU" dirty="0">
              <a:solidFill>
                <a:srgbClr val="FF0000"/>
              </a:solidFill>
            </a:endParaRPr>
          </a:p>
        </p:txBody>
      </p:sp>
    </p:spTree>
  </p:cSld>
  <p:clrMapOvr>
    <a:masterClrMapping/>
  </p:clrMapOvr>
  <p:transition spd="med">
    <p:strips dir="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half" idx="1"/>
          </p:nvPr>
        </p:nvSpPr>
        <p:spPr/>
        <p:txBody>
          <a:bodyPr/>
          <a:lstStyle/>
          <a:p>
            <a:endParaRPr lang="ru-RU"/>
          </a:p>
        </p:txBody>
      </p:sp>
      <p:sp>
        <p:nvSpPr>
          <p:cNvPr id="4" name="Содержимое 3"/>
          <p:cNvSpPr>
            <a:spLocks noGrp="1"/>
          </p:cNvSpPr>
          <p:nvPr>
            <p:ph sz="half" idx="2"/>
          </p:nvPr>
        </p:nvSpPr>
        <p:spPr/>
        <p:txBody>
          <a:bodyPr/>
          <a:lstStyle/>
          <a:p>
            <a:endParaRPr lang="ru-RU"/>
          </a:p>
        </p:txBody>
      </p:sp>
      <p:pic>
        <p:nvPicPr>
          <p:cNvPr id="41986" name="Picture 2" descr="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med">
    <p:strips dir="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71480"/>
            <a:ext cx="8229600" cy="6286520"/>
          </a:xfrm>
        </p:spPr>
        <p:txBody>
          <a:bodyPr>
            <a:normAutofit fontScale="90000"/>
          </a:bodyPr>
          <a:lstStyle/>
          <a:p>
            <a:r>
              <a:rPr lang="ru-RU" sz="2400" dirty="0" smtClean="0">
                <a:solidFill>
                  <a:schemeClr val="tx1"/>
                </a:solidFill>
              </a:rPr>
              <a:t>Следовательно, самой первой игрушкой у казаков, которая подвешивалась в люльку была ложка. Ребенок бил по ней ручками и так развлекался.  Яркая, звонкая она привлекала внимание.  Ребенок рос, усложнялась и забава. </a:t>
            </a:r>
            <a:br>
              <a:rPr lang="ru-RU" sz="2400" dirty="0" smtClean="0">
                <a:solidFill>
                  <a:schemeClr val="tx1"/>
                </a:solidFill>
              </a:rPr>
            </a:br>
            <a:r>
              <a:rPr lang="ru-RU" sz="2400" dirty="0" smtClean="0">
                <a:solidFill>
                  <a:schemeClr val="tx1"/>
                </a:solidFill>
              </a:rPr>
              <a:t>Ребенок  узнает, что ложкой можно не только утолять голод, но и </a:t>
            </a:r>
            <a:r>
              <a:rPr lang="ru-RU" sz="2400" dirty="0" smtClean="0">
                <a:solidFill>
                  <a:schemeClr val="tx1"/>
                </a:solidFill>
              </a:rPr>
              <a:t>развлекаться, постучав </a:t>
            </a:r>
            <a:r>
              <a:rPr lang="ru-RU" sz="2400" dirty="0" smtClean="0">
                <a:solidFill>
                  <a:schemeClr val="tx1"/>
                </a:solidFill>
              </a:rPr>
              <a:t>разными способами:</a:t>
            </a:r>
            <a:br>
              <a:rPr lang="ru-RU" sz="2400" dirty="0" smtClean="0">
                <a:solidFill>
                  <a:schemeClr val="tx1"/>
                </a:solidFill>
              </a:rPr>
            </a:br>
            <a:r>
              <a:rPr lang="ru-RU" sz="2400" dirty="0" smtClean="0">
                <a:solidFill>
                  <a:schemeClr val="tx1"/>
                </a:solidFill>
              </a:rPr>
              <a:t/>
            </a:r>
            <a:br>
              <a:rPr lang="ru-RU" sz="2400" dirty="0" smtClean="0">
                <a:solidFill>
                  <a:schemeClr val="tx1"/>
                </a:solidFill>
              </a:rPr>
            </a:br>
            <a:r>
              <a:rPr lang="ru-RU" sz="2700" dirty="0" smtClean="0">
                <a:solidFill>
                  <a:srgbClr val="C00000"/>
                </a:solidFill>
              </a:rPr>
              <a:t>Ай, туки, туки, туки.</a:t>
            </a:r>
            <a:br>
              <a:rPr lang="ru-RU" sz="2700" dirty="0" smtClean="0">
                <a:solidFill>
                  <a:srgbClr val="C00000"/>
                </a:solidFill>
              </a:rPr>
            </a:br>
            <a:r>
              <a:rPr lang="ru-RU" sz="2700" dirty="0" smtClean="0">
                <a:solidFill>
                  <a:srgbClr val="C00000"/>
                </a:solidFill>
              </a:rPr>
              <a:t>Застучали ложки,</a:t>
            </a:r>
            <a:br>
              <a:rPr lang="ru-RU" sz="2700" dirty="0" smtClean="0">
                <a:solidFill>
                  <a:srgbClr val="C00000"/>
                </a:solidFill>
              </a:rPr>
            </a:br>
            <a:r>
              <a:rPr lang="ru-RU" sz="2700" dirty="0" smtClean="0">
                <a:solidFill>
                  <a:srgbClr val="C00000"/>
                </a:solidFill>
              </a:rPr>
              <a:t>Застучали ложки,</a:t>
            </a:r>
            <a:br>
              <a:rPr lang="ru-RU" sz="2700" dirty="0" smtClean="0">
                <a:solidFill>
                  <a:srgbClr val="C00000"/>
                </a:solidFill>
              </a:rPr>
            </a:br>
            <a:r>
              <a:rPr lang="ru-RU" sz="2700" dirty="0" smtClean="0">
                <a:solidFill>
                  <a:srgbClr val="C00000"/>
                </a:solidFill>
              </a:rPr>
              <a:t>Заиграли ложки:</a:t>
            </a:r>
            <a:br>
              <a:rPr lang="ru-RU" sz="2700" dirty="0" smtClean="0">
                <a:solidFill>
                  <a:srgbClr val="C00000"/>
                </a:solidFill>
              </a:rPr>
            </a:br>
            <a:r>
              <a:rPr lang="ru-RU" sz="2700" dirty="0" smtClean="0">
                <a:solidFill>
                  <a:srgbClr val="C00000"/>
                </a:solidFill>
              </a:rPr>
              <a:t>Тук-ток, тук—ток,</a:t>
            </a:r>
            <a:br>
              <a:rPr lang="ru-RU" sz="2700" dirty="0" smtClean="0">
                <a:solidFill>
                  <a:srgbClr val="C00000"/>
                </a:solidFill>
              </a:rPr>
            </a:br>
            <a:r>
              <a:rPr lang="ru-RU" sz="2700" dirty="0" smtClean="0">
                <a:solidFill>
                  <a:srgbClr val="C00000"/>
                </a:solidFill>
              </a:rPr>
              <a:t>Скоро Ванечке годок!</a:t>
            </a:r>
            <a:br>
              <a:rPr lang="ru-RU" sz="2700" dirty="0" smtClean="0">
                <a:solidFill>
                  <a:srgbClr val="C00000"/>
                </a:solidFill>
              </a:rPr>
            </a:br>
            <a:r>
              <a:rPr lang="ru-RU" sz="2700" dirty="0" smtClean="0">
                <a:solidFill>
                  <a:srgbClr val="C00000"/>
                </a:solidFill>
              </a:rPr>
              <a:t/>
            </a:r>
            <a:br>
              <a:rPr lang="ru-RU" sz="2700" dirty="0" smtClean="0">
                <a:solidFill>
                  <a:srgbClr val="C00000"/>
                </a:solidFill>
              </a:rPr>
            </a:br>
            <a:r>
              <a:rPr lang="ru-RU" sz="2000" dirty="0" smtClean="0">
                <a:solidFill>
                  <a:schemeClr val="tx1"/>
                </a:solidFill>
              </a:rPr>
              <a:t>Казачья поговорка:</a:t>
            </a:r>
            <a:br>
              <a:rPr lang="ru-RU" sz="2000" dirty="0" smtClean="0">
                <a:solidFill>
                  <a:schemeClr val="tx1"/>
                </a:solidFill>
              </a:rPr>
            </a:br>
            <a:r>
              <a:rPr lang="ru-RU" sz="2000" dirty="0" smtClean="0">
                <a:solidFill>
                  <a:schemeClr val="tx1"/>
                </a:solidFill>
              </a:rPr>
              <a:t>«Как ложкой, так и шашкой!»</a:t>
            </a:r>
            <a:r>
              <a:rPr lang="ru-RU" sz="1800" dirty="0" smtClean="0">
                <a:solidFill>
                  <a:schemeClr val="tx1"/>
                </a:solidFill>
              </a:rPr>
              <a:t/>
            </a:r>
            <a:br>
              <a:rPr lang="ru-RU" sz="1800" dirty="0" smtClean="0">
                <a:solidFill>
                  <a:schemeClr val="tx1"/>
                </a:solidFill>
              </a:rPr>
            </a:br>
            <a:r>
              <a:rPr lang="ru-RU" sz="2400" dirty="0" smtClean="0">
                <a:solidFill>
                  <a:schemeClr val="tx1"/>
                </a:solidFill>
              </a:rPr>
              <a:t/>
            </a:r>
            <a:br>
              <a:rPr lang="ru-RU" sz="2400" dirty="0" smtClean="0">
                <a:solidFill>
                  <a:schemeClr val="tx1"/>
                </a:solidFill>
              </a:rPr>
            </a:br>
            <a:r>
              <a:rPr lang="ru-RU" sz="2400" dirty="0" smtClean="0">
                <a:solidFill>
                  <a:schemeClr val="tx1"/>
                </a:solidFill>
              </a:rPr>
              <a:t/>
            </a:r>
            <a:br>
              <a:rPr lang="ru-RU" sz="2400" dirty="0" smtClean="0">
                <a:solidFill>
                  <a:schemeClr val="tx1"/>
                </a:solidFill>
              </a:rPr>
            </a:br>
            <a:r>
              <a:rPr lang="ru-RU" sz="2400" dirty="0" smtClean="0">
                <a:solidFill>
                  <a:schemeClr val="tx1"/>
                </a:solidFill>
              </a:rPr>
              <a:t/>
            </a:r>
            <a:br>
              <a:rPr lang="ru-RU" sz="2400" dirty="0" smtClean="0">
                <a:solidFill>
                  <a:schemeClr val="tx1"/>
                </a:solidFill>
              </a:rPr>
            </a:br>
            <a:endParaRPr lang="ru-RU" sz="2400" dirty="0">
              <a:solidFill>
                <a:schemeClr val="tx1"/>
              </a:solidFill>
            </a:endParaRPr>
          </a:p>
        </p:txBody>
      </p:sp>
      <p:pic>
        <p:nvPicPr>
          <p:cNvPr id="6" name="Picture 1" descr="4206165656"/>
          <p:cNvPicPr>
            <a:picLocks noChangeAspect="1" noChangeArrowheads="1"/>
          </p:cNvPicPr>
          <p:nvPr/>
        </p:nvPicPr>
        <p:blipFill>
          <a:blip r:embed="rId2" cstate="print"/>
          <a:srcRect/>
          <a:stretch>
            <a:fillRect/>
          </a:stretch>
        </p:blipFill>
        <p:spPr bwMode="auto">
          <a:xfrm>
            <a:off x="4292516" y="2428868"/>
            <a:ext cx="4637202" cy="3643338"/>
          </a:xfrm>
          <a:prstGeom prst="rect">
            <a:avLst/>
          </a:prstGeom>
          <a:noFill/>
          <a:ln w="9525">
            <a:noFill/>
            <a:miter lim="800000"/>
            <a:headEnd/>
            <a:tailEnd/>
          </a:ln>
        </p:spPr>
      </p:pic>
    </p:spTree>
  </p:cSld>
  <p:clrMapOvr>
    <a:masterClrMapping/>
  </p:clrMapOvr>
  <p:transition spd="med">
    <p:strips dir="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71480"/>
            <a:ext cx="8229600" cy="5572164"/>
          </a:xfrm>
        </p:spPr>
        <p:txBody>
          <a:bodyPr>
            <a:normAutofit fontScale="90000"/>
          </a:bodyPr>
          <a:lstStyle/>
          <a:p>
            <a:r>
              <a:rPr lang="ru-RU" sz="2400" dirty="0" smtClean="0">
                <a:solidFill>
                  <a:schemeClr val="tx1"/>
                </a:solidFill>
              </a:rPr>
              <a:t>А девочкам давали лоскутки и тесёмки и заворачивали ложки в виде куколки:</a:t>
            </a:r>
            <a:br>
              <a:rPr lang="ru-RU" sz="2400" dirty="0" smtClean="0">
                <a:solidFill>
                  <a:schemeClr val="tx1"/>
                </a:solidFill>
              </a:rPr>
            </a:br>
            <a:r>
              <a:rPr lang="ru-RU" sz="2400" dirty="0" smtClean="0"/>
              <a:t> </a:t>
            </a:r>
            <a:r>
              <a:rPr lang="ru-RU" sz="2400" dirty="0" err="1" smtClean="0">
                <a:solidFill>
                  <a:srgbClr val="C00000"/>
                </a:solidFill>
              </a:rPr>
              <a:t>Баю-баю-баиньки</a:t>
            </a:r>
            <a:r>
              <a:rPr lang="ru-RU" sz="2400" dirty="0" smtClean="0">
                <a:solidFill>
                  <a:srgbClr val="C00000"/>
                </a:solidFill>
              </a:rPr>
              <a:t>,</a:t>
            </a:r>
            <a:br>
              <a:rPr lang="ru-RU" sz="2400" dirty="0" smtClean="0">
                <a:solidFill>
                  <a:srgbClr val="C00000"/>
                </a:solidFill>
              </a:rPr>
            </a:br>
            <a:r>
              <a:rPr lang="ru-RU" sz="2400" dirty="0" smtClean="0">
                <a:solidFill>
                  <a:srgbClr val="C00000"/>
                </a:solidFill>
              </a:rPr>
              <a:t>Маленькие заиньки,</a:t>
            </a:r>
            <a:br>
              <a:rPr lang="ru-RU" sz="2400" dirty="0" smtClean="0">
                <a:solidFill>
                  <a:srgbClr val="C00000"/>
                </a:solidFill>
              </a:rPr>
            </a:br>
            <a:r>
              <a:rPr lang="ru-RU" sz="2400" dirty="0" smtClean="0">
                <a:solidFill>
                  <a:srgbClr val="C00000"/>
                </a:solidFill>
              </a:rPr>
              <a:t>Катеньку качали.</a:t>
            </a:r>
            <a:br>
              <a:rPr lang="ru-RU" sz="2400" dirty="0" smtClean="0">
                <a:solidFill>
                  <a:srgbClr val="C00000"/>
                </a:solidFill>
              </a:rPr>
            </a:br>
            <a:r>
              <a:rPr lang="ru-RU" sz="2400" dirty="0" smtClean="0">
                <a:solidFill>
                  <a:srgbClr val="C00000"/>
                </a:solidFill>
              </a:rPr>
              <a:t>Кате  напевали:</a:t>
            </a:r>
            <a:br>
              <a:rPr lang="ru-RU" sz="2400" dirty="0" smtClean="0">
                <a:solidFill>
                  <a:srgbClr val="C00000"/>
                </a:solidFill>
              </a:rPr>
            </a:br>
            <a:r>
              <a:rPr lang="ru-RU" sz="2400" dirty="0" smtClean="0">
                <a:solidFill>
                  <a:srgbClr val="C00000"/>
                </a:solidFill>
              </a:rPr>
              <a:t>Баю-баю! Баю-бай!</a:t>
            </a:r>
            <a:br>
              <a:rPr lang="ru-RU" sz="2400" dirty="0" smtClean="0">
                <a:solidFill>
                  <a:srgbClr val="C00000"/>
                </a:solidFill>
              </a:rPr>
            </a:br>
            <a:r>
              <a:rPr lang="ru-RU" sz="2400" dirty="0" smtClean="0">
                <a:solidFill>
                  <a:srgbClr val="C00000"/>
                </a:solidFill>
              </a:rPr>
              <a:t>Спи малютка, засыпай!</a:t>
            </a:r>
            <a:r>
              <a:rPr lang="ru-RU" sz="2400" dirty="0" smtClean="0"/>
              <a:t/>
            </a:r>
            <a:br>
              <a:rPr lang="ru-RU" sz="2400" dirty="0" smtClean="0"/>
            </a:br>
            <a:r>
              <a:rPr lang="ru-RU" sz="2400" dirty="0" smtClean="0">
                <a:solidFill>
                  <a:schemeClr val="tx1"/>
                </a:solidFill>
              </a:rPr>
              <a:t/>
            </a:r>
            <a:br>
              <a:rPr lang="ru-RU" sz="2400" dirty="0" smtClean="0">
                <a:solidFill>
                  <a:schemeClr val="tx1"/>
                </a:solidFill>
              </a:rPr>
            </a:br>
            <a:r>
              <a:rPr lang="ru-RU" sz="2400" dirty="0" smtClean="0">
                <a:solidFill>
                  <a:schemeClr val="tx1"/>
                </a:solidFill>
              </a:rPr>
              <a:t/>
            </a:r>
            <a:br>
              <a:rPr lang="ru-RU" sz="2400" dirty="0" smtClean="0">
                <a:solidFill>
                  <a:schemeClr val="tx1"/>
                </a:solidFill>
              </a:rPr>
            </a:br>
            <a:r>
              <a:rPr lang="ru-RU" sz="2700" dirty="0" smtClean="0">
                <a:solidFill>
                  <a:srgbClr val="C00000"/>
                </a:solidFill>
              </a:rPr>
              <a:t/>
            </a:r>
            <a:br>
              <a:rPr lang="ru-RU" sz="2700" dirty="0" smtClean="0">
                <a:solidFill>
                  <a:srgbClr val="C00000"/>
                </a:solidFill>
              </a:rPr>
            </a:br>
            <a:r>
              <a:rPr lang="ru-RU" sz="2400" dirty="0" smtClean="0">
                <a:solidFill>
                  <a:schemeClr val="tx1"/>
                </a:solidFill>
              </a:rPr>
              <a:t/>
            </a:r>
            <a:br>
              <a:rPr lang="ru-RU" sz="2400" dirty="0" smtClean="0">
                <a:solidFill>
                  <a:schemeClr val="tx1"/>
                </a:solidFill>
              </a:rPr>
            </a:br>
            <a:r>
              <a:rPr lang="ru-RU" sz="2400" dirty="0" smtClean="0">
                <a:solidFill>
                  <a:schemeClr val="tx1"/>
                </a:solidFill>
              </a:rPr>
              <a:t/>
            </a:r>
            <a:br>
              <a:rPr lang="ru-RU" sz="2400" dirty="0" smtClean="0">
                <a:solidFill>
                  <a:schemeClr val="tx1"/>
                </a:solidFill>
              </a:rPr>
            </a:br>
            <a:r>
              <a:rPr lang="ru-RU" sz="2400" dirty="0" smtClean="0">
                <a:solidFill>
                  <a:schemeClr val="tx1"/>
                </a:solidFill>
              </a:rPr>
              <a:t/>
            </a:r>
            <a:br>
              <a:rPr lang="ru-RU" sz="2400" dirty="0" smtClean="0">
                <a:solidFill>
                  <a:schemeClr val="tx1"/>
                </a:solidFill>
              </a:rPr>
            </a:br>
            <a:endParaRPr lang="ru-RU" sz="2400" dirty="0">
              <a:solidFill>
                <a:schemeClr val="tx1"/>
              </a:solidFill>
            </a:endParaRPr>
          </a:p>
        </p:txBody>
      </p:sp>
      <p:pic>
        <p:nvPicPr>
          <p:cNvPr id="4" name="Picture 1" descr="spoon-dolls+001"/>
          <p:cNvPicPr>
            <a:picLocks noChangeAspect="1" noChangeArrowheads="1"/>
          </p:cNvPicPr>
          <p:nvPr/>
        </p:nvPicPr>
        <p:blipFill>
          <a:blip r:embed="rId2"/>
          <a:srcRect/>
          <a:stretch>
            <a:fillRect/>
          </a:stretch>
        </p:blipFill>
        <p:spPr bwMode="auto">
          <a:xfrm>
            <a:off x="4357686" y="1500174"/>
            <a:ext cx="4071966" cy="3286148"/>
          </a:xfrm>
          <a:prstGeom prst="rect">
            <a:avLst/>
          </a:prstGeom>
          <a:noFill/>
          <a:ln w="9525">
            <a:noFill/>
            <a:miter lim="800000"/>
            <a:headEnd/>
            <a:tailEnd/>
          </a:ln>
        </p:spPr>
      </p:pic>
      <p:pic>
        <p:nvPicPr>
          <p:cNvPr id="5" name="Picture 1" descr="73361096_3"/>
          <p:cNvPicPr>
            <a:picLocks noChangeAspect="1" noChangeArrowheads="1"/>
          </p:cNvPicPr>
          <p:nvPr/>
        </p:nvPicPr>
        <p:blipFill>
          <a:blip r:embed="rId3"/>
          <a:srcRect/>
          <a:stretch>
            <a:fillRect/>
          </a:stretch>
        </p:blipFill>
        <p:spPr bwMode="auto">
          <a:xfrm>
            <a:off x="0" y="3714752"/>
            <a:ext cx="4429124" cy="3143248"/>
          </a:xfrm>
          <a:prstGeom prst="rect">
            <a:avLst/>
          </a:prstGeom>
          <a:noFill/>
          <a:ln w="9525">
            <a:noFill/>
            <a:miter lim="800000"/>
            <a:headEnd/>
            <a:tailEnd/>
          </a:ln>
        </p:spPr>
      </p:pic>
    </p:spTree>
  </p:cSld>
  <p:clrMapOvr>
    <a:masterClrMapping/>
  </p:clrMapOvr>
  <p:transition spd="med">
    <p:strips dir="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52"/>
            <a:ext cx="8229600" cy="1428760"/>
          </a:xfrm>
        </p:spPr>
        <p:txBody>
          <a:bodyPr>
            <a:noAutofit/>
          </a:bodyPr>
          <a:lstStyle/>
          <a:p>
            <a:r>
              <a:rPr lang="ru-RU" sz="2800" dirty="0" smtClean="0"/>
              <a:t>Под куполом зыбки могли заворковать птички из ткани…..</a:t>
            </a:r>
            <a:r>
              <a:rPr lang="ru-RU" sz="3200" dirty="0" smtClean="0"/>
              <a:t/>
            </a:r>
            <a:br>
              <a:rPr lang="ru-RU" sz="3200" dirty="0" smtClean="0"/>
            </a:br>
            <a:endParaRPr lang="ru-RU" sz="3200" dirty="0"/>
          </a:p>
        </p:txBody>
      </p:sp>
      <p:pic>
        <p:nvPicPr>
          <p:cNvPr id="4" name="Picture 2" descr="https://ds04.infourok.ru/uploads/ex/0c96/000515a5-167c9130/1/hello_html_m70c8a555.jpg"/>
          <p:cNvPicPr>
            <a:picLocks noChangeAspect="1" noChangeArrowheads="1"/>
          </p:cNvPicPr>
          <p:nvPr/>
        </p:nvPicPr>
        <p:blipFill>
          <a:blip r:embed="rId2"/>
          <a:srcRect/>
          <a:stretch>
            <a:fillRect/>
          </a:stretch>
        </p:blipFill>
        <p:spPr bwMode="auto">
          <a:xfrm>
            <a:off x="0" y="1714488"/>
            <a:ext cx="9144000" cy="5143512"/>
          </a:xfrm>
          <a:prstGeom prst="rect">
            <a:avLst/>
          </a:prstGeom>
          <a:noFill/>
        </p:spPr>
      </p:pic>
    </p:spTree>
  </p:cSld>
  <p:clrMapOvr>
    <a:masterClrMapping/>
  </p:clrMapOvr>
  <p:transition spd="med">
    <p:strips dir="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Появиться ангелочки….</a:t>
            </a:r>
            <a:endParaRPr lang="ru-RU" dirty="0"/>
          </a:p>
        </p:txBody>
      </p:sp>
      <p:pic>
        <p:nvPicPr>
          <p:cNvPr id="46082" name="Picture 2" descr="http://xn--b1algoccq.xn--p1ai/%D0%BA%D0%B0%D1%80%D1%82%D0%B8%D0%BD%D0%BA%D0%B0/%D0%B1%D0%BE%D0%BB%D1%8C%D1%88%D0%B0%D1%8F/1d016ddb075135ac6aae779f4ef87e43.jpg"/>
          <p:cNvPicPr>
            <a:picLocks noChangeAspect="1" noChangeArrowheads="1"/>
          </p:cNvPicPr>
          <p:nvPr/>
        </p:nvPicPr>
        <p:blipFill>
          <a:blip r:embed="rId2"/>
          <a:srcRect/>
          <a:stretch>
            <a:fillRect/>
          </a:stretch>
        </p:blipFill>
        <p:spPr bwMode="auto">
          <a:xfrm>
            <a:off x="500034" y="1357298"/>
            <a:ext cx="8358246" cy="5143536"/>
          </a:xfrm>
          <a:prstGeom prst="rect">
            <a:avLst/>
          </a:prstGeom>
          <a:noFill/>
        </p:spPr>
      </p:pic>
    </p:spTree>
  </p:cSld>
  <p:clrMapOvr>
    <a:masterClrMapping/>
  </p:clrMapOvr>
  <p:transition spd="med">
    <p:strips dir="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Горизонт">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683</TotalTime>
  <Words>765</Words>
  <Application>Microsoft Office PowerPoint</Application>
  <PresentationFormat>Экран (4:3)</PresentationFormat>
  <Paragraphs>63</Paragraphs>
  <Slides>49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49</vt:i4>
      </vt:variant>
    </vt:vector>
  </HeadingPairs>
  <TitlesOfParts>
    <vt:vector size="50" baseType="lpstr">
      <vt:lpstr>Бумажная</vt:lpstr>
      <vt:lpstr> ИГРУШКИ казаков  </vt:lpstr>
      <vt:lpstr>Детишек воспитать, не курочек пересчитать! Чем бы дитя не тешилось, лишь бы не плакало (рус. нар. поговорка) Занятый ребёнок не плачет (англ. нар. поговорка) </vt:lpstr>
      <vt:lpstr> Устройство колыбели для новорожденного (зыбки, люльки)  у казаков было важным делом. Казачки с любовью подбирали полог на зыбку. Полог защищал не только от комаров, мух и света, но и от злых сил. Ткань подбиралась красивая или вышивалась вручную и обшивалась кружевами. В бедной семье пологом мог стать старый бабушкин сарафан. На дно зыбки стелилась солома, покрывалась ветошью или старой одеждой. В богатых семьях изготавливалась перина для младенца, набиваемая лебяжьим пухом. К зыбке крепились различные яркие вещички — разноцветные лоскуточки ткани (кружавки), расписные ложечки. Тряпочки шевелились и привлекали внимание малыша. А у мамы было время на свои домашние дела. Внутрь помещали маленькие иконки и кресты. Соска делалась из рога коровы, на него натягивали коровий сосок. Еще один вариант соски: смоченный в сладкой водичке хлеб заворачивался в тряпочку. </vt:lpstr>
      <vt:lpstr>Слайд 4</vt:lpstr>
      <vt:lpstr>Слайд 5</vt:lpstr>
      <vt:lpstr>Следовательно, самой первой игрушкой у казаков, которая подвешивалась в люльку была ложка. Ребенок бил по ней ручками и так развлекался.  Яркая, звонкая она привлекала внимание.  Ребенок рос, усложнялась и забава.  Ребенок  узнает, что ложкой можно не только утолять голод, но и развлекаться, постучав разными способами:  Ай, туки, туки, туки. Застучали ложки, Застучали ложки, Заиграли ложки: Тук-ток, тук—ток, Скоро Ванечке годок!  Казачья поговорка: «Как ложкой, так и шашкой!»    </vt:lpstr>
      <vt:lpstr>А девочкам давали лоскутки и тесёмки и заворачивали ложки в виде куколки:  Баю-баю-баиньки, Маленькие заиньки, Катеньку качали. Кате  напевали: Баю-баю! Баю-бай! Спи малютка, засыпай!       </vt:lpstr>
      <vt:lpstr>Под куполом зыбки могли заворковать птички из ткани….. </vt:lpstr>
      <vt:lpstr>Появиться ангелочки….</vt:lpstr>
      <vt:lpstr>И птица счастья может взмахнуть деревянным крылом…. </vt:lpstr>
      <vt:lpstr>У малышей были и погремушки, сделанные из ярких декоративных тыковок. В высушенной тыкве проделывали дырочку, просовывали зерна кукурузы, трясли, зерна гремели – ребенок радовался. У бедных крестьян погремушкой мог послужить высушенный бычий пузырь с зерном внутри. Такая погремушка издавала мягкие звуки, не гремела.  Погремушки плели из соломы и тонких стеблей растений, заполняя горохом или кукурузой.      </vt:lpstr>
      <vt:lpstr>Слайд 12</vt:lpstr>
      <vt:lpstr>Одной из самых любимых игрушек были свистки и дудочки. Делались свистульки из бузины, «сюрчки» из камыша, «свыстуны» из глины в виде животных: петушков, коников. Иногда такие свистульки делал отец или дед, но чаше всего их покупали или выменивали на какие-нибудь тряпки у старьевщика. </vt:lpstr>
      <vt:lpstr>Ехала по станице гарба (телега, повозка), а за ней толпа ребятишек, которые выпросили у родителей копейки или тряпки и желали купить свисток. Говорили: «Гарба проедет – вся улица свистит».  </vt:lpstr>
      <vt:lpstr> Казаки –умельцы, гончары и столяры. Поэтому игрушки лепили из глины или вырезали из дерева. Вырезал для внуков дед. Вырезал коней, петушков, человечков и даже маленькие санки, лодочки, грабли, тяпки.  </vt:lpstr>
      <vt:lpstr>Слайд 16</vt:lpstr>
      <vt:lpstr>   Юла, дзига. (любимая игра пастушков) Дзигу били кнутом, стараясь попасть по выемке поперек дзиги, тогда она летела, крутясь. Дзигой сбивали мишени – камни. Умельцы бросали ее кнутом  вдаль на два метра и дальше. Такая игра развивала глазомер, меткость, учила казачонка обращаться с плеткой. Это могло пригодиться во время боя  на войне.  </vt:lpstr>
      <vt:lpstr>Как делали мяч  Любили дети играть в мяч, но стоил он дорого. Казаки народ творческий, с выдумкой. Придумали вот что. Когда корова линяла, пух счесывали, собирали его, а когда полный  мешок накопиться, кипятили воду, бросали туда этот пух, мешали в чане палкой, пух сбегался в один ком, ком вытаскивали, отжимали, высушивали, обшивали тряпками – вот и готов мяч. Его можно было бросать друг другу и перекатывать ногами. </vt:lpstr>
      <vt:lpstr>  Игрушки из теста. Дети любили лепить игрушки из теста. Когда мать пекла хлеб, немного теста выделялось детям. Они лепили себе птичек, куколок. Это занятие поощрялось, считалось, что девочка вырастет хорошей хозяйкой, коли любит с тестом возиться. Наиболее распространенными были образы птиц, петушков, барашков, «коников».  Играли с картофелем. Играли с картофелем, который был похож на животных, например, на уточку, коровку. </vt:lpstr>
      <vt:lpstr>Игрушки из ткани, платочков</vt:lpstr>
      <vt:lpstr>Зайка, зайка, маленький зайка! Длинные ушки, Быстрые ножки! Зайка, зайка, маленький зайка! Деток боишься- Зайка-трусишка! ( рус. нар. песенка) </vt:lpstr>
      <vt:lpstr>Слайд 22</vt:lpstr>
      <vt:lpstr>Куклы-любимые игрушки.  Кулёма. Сразу после рождения девочке сворачивали из полотенца и лоскутов куклу и приговаривали :  «Штоб ты була тряпошница, штоб булы у  тэбэ куклы». А почему так приговаривали? Давайте вместе подумаем. Чему училась маленькая казачка, играя с куклой? -Шить, стирать, заботиться о семье, нянчить младших.    </vt:lpstr>
      <vt:lpstr> Можно было обернуть тряпочкой-платочком тряпичные жгутики, тонкие брёвнышки, кукурузный початок. Кукол изготавливали на забаву детям, ведь считалось, что в той семье, где дети много и усердно играют с куклами, всегда будет лад и достаток. Традиционно кукол делали из разных материалов: из травы, соломы, веточек. Но больше всего любили тряпичных кукол, созданных из лоскутков старой разноцветной ткани. В старину изготовление ткани было делом трудоёмким, поэтому кукол делали из старой ношенной одежды.          </vt:lpstr>
      <vt:lpstr>Именно такая ткань лучше всего подходит для изготовления кукол-оберегов, ведь ношенная одежда сама по себе является защитой, так как хранит тепло душ людей, которые её носили. Чтобы одежда не утратила своего магического дара, её не резали, а разрывали на лоскутки руками, а при изготовлении кукол не использовали железные, колющие и режущие предметы. Готовых кукол наряжали, но никогда не рисовали им лиц.</vt:lpstr>
      <vt:lpstr>Можно было изготовить куклу из очищенного початка кукурузы, или из листьев кукурузного початка. Эти листья называли «талаши». Из талаша плели и корзиночки. Для игры и для пользы   </vt:lpstr>
      <vt:lpstr>Мастерили кукол из соломы  - сухих стеблей пшеницы, верёвок, конопляных нитей. </vt:lpstr>
      <vt:lpstr>Делали и цветочных кукол. Как? Брали розу (мак), обрывали часть лепестков, или же срывали бутон, или отцветший цветок. Короткий черешок втыкали в перевернутый цветок колокольчика – получалась дама в платье.  Такой кукле стелили постельку из листьев,  одеяло - из лопуха, мастерили огород из цветочков, тыковок. </vt:lpstr>
      <vt:lpstr> «КУКЛАК».  Для мальчиков тоже изготовляли больших тряпичных кукол на шесте  Они помогали мальчикам стать воинами, лучше овладеть своим телом и поиграть в кулачные бои, пока сил для настоящего мало. </vt:lpstr>
      <vt:lpstr>Куклы-обереги.  Тряпичная кукла – игрушка не простая, а заветная. Мы можем про неё так сказать, потому, что искусство делать кукол завещали своим дочкам мамы и бабушки.   Кулёма, кукла-закрутка, кувадка, Здравница, Зерновушка, Куклы-неразлучники, Веснянка,  Вербница, Многоручка и многие другие.   </vt:lpstr>
      <vt:lpstr>Слайд 31</vt:lpstr>
      <vt:lpstr>Кукла-кувадка Считалось, что красочные куклы возьмут на себя бесчинства нечистой силы и отвлекут её от новорожденного. Их подвешивали над колыбелью, как погремушки. Число кудавок в связке обязательно было нечётным.  </vt:lpstr>
      <vt:lpstr>Кукла «Зерновушка» Делалась из лучших зёрен, сразу после сбора осеннего урожая. В мешочек насыпали самые отборные крупы, завязывали ниткой и наряжали. Когда в доме заканчивались запасы круп, брали Зерновушку и отсыпали крупу для приготовления обеда для всей семьи. Для Зерновушки брали разные крупы, каждая из которых несла определённое значение:  рис – оберег на богатство, так как в те времена это была самая дорогая крупа,  овес – оберег на силы и здоровье, перловка, гречка – оберег на сытость и достаток. </vt:lpstr>
      <vt:lpstr>Кукла Вербница</vt:lpstr>
      <vt:lpstr>Куклы- стригушки  - соломенные куклы, которые изготавливались самой работящей девушкой из первого сжатого снопа, и считались священными. Стригушки «первого снопа» были залогом будущего богатого урожая и хранились в красном углу избы до следующего года. Стригушками эти куклы назывались потому, что юбочку кукле подстригали, ровняя солому. Если постучать ладонью по столу, на котором стоят стригушки, они начинают «танцевать» на своих соломенных юбочках. Они ярко украшались тканью, лентами, бусинами. </vt:lpstr>
      <vt:lpstr>Слайд 36</vt:lpstr>
      <vt:lpstr>Слайд 37</vt:lpstr>
      <vt:lpstr>Куклы «Лихорадки» Это двенадцать сестёр, каждая из которых вылечивала свой недуг у больного. </vt:lpstr>
      <vt:lpstr>Куклу многоручку дарили хозяйке (или она сама себе делала), для того чтобы у неё все дела спорились… т.е. выполнялись быстро, легко и хорошо. Оказывается, у нас есть два вида таких кукол оберегов – это кукла шестиручка и кукла десятиручка, соответственно у одной шесть рук, у другой десять. Обе эти куколки считаются помощницами в делах, но, как ни странно, используют их в немного разных ситуациях. Куклу шестиручку называют Филипповкой, т.к принято было делать её или дарить на Филиппов день (отмечается в конце ноября). Считалось, что кукла Филипповка – оберег хозяек, мастериц и рукодельниц, превращает их труд в удовольствие, облегчая его, «присматривает», чтобы в доме были порядок, чистота, уют и лад, а так же оберегает ручки хозяюшек, мастериц и рукодельницы от травм и усталости.  </vt:lpstr>
      <vt:lpstr>Слайд 40</vt:lpstr>
      <vt:lpstr>Назначение куклы десятиручки  такое же, но делали её молодые девушки, которые готовились к своей свадьбе либо же дарили их невестам на свадьбу, дабы у неё всё получалось в быту.</vt:lpstr>
      <vt:lpstr>Игрушки, сделанные казаками, для своих детей хранили частичку своей любви и заботы. Давайте постигать секреты мастерства  казаков и дарить их молодому поколению, современным детям.</vt:lpstr>
      <vt:lpstr>МАСТЕР-КЛАСС «ИЗГОТОВЛЕНИЕ   ТРЯПИЧНОГО КОНЯ»</vt:lpstr>
      <vt:lpstr> Хвост косичкой, Ножки – спичкой, Жеребёнок удалой! Он по лугу резво мчится И качает головой!  Грациозна и красива, У неё большая грива. Угадайте-ка, ребятки, Это резвая (лошадка).   Казак с конём и ночью и днём. (Казачья поговорка) </vt:lpstr>
      <vt:lpstr>Нам  понадобится 4 прямоуголных лоскута: 2 побольше для туловища и передних ног и 2 поменьше для  морды и задних ног. Складываем все прямоугольники к середине и ещё раз, скрывая нитки внутри. </vt:lpstr>
      <vt:lpstr>Скрутку, предназначенную для мордочки, сгибаем пополам и перевязываем нитью, отступив от сгиба не более полутора сантиметров</vt:lpstr>
      <vt:lpstr>Приступаем к сборке коня </vt:lpstr>
      <vt:lpstr>Есть разные варианты солнечных коней и сивок-бурок… Проявите своё творчество и фантазию.</vt:lpstr>
      <vt:lpstr>Спасибо за внимание!</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РУССКИЕ НАРОДНЫЕ ИГРУШКИ</dc:title>
  <dc:creator>Admin</dc:creator>
  <cp:lastModifiedBy>Asus-PC</cp:lastModifiedBy>
  <cp:revision>71</cp:revision>
  <dcterms:created xsi:type="dcterms:W3CDTF">2009-04-19T08:52:53Z</dcterms:created>
  <dcterms:modified xsi:type="dcterms:W3CDTF">2019-04-24T10:39:14Z</dcterms:modified>
</cp:coreProperties>
</file>