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3" r:id="rId5"/>
    <p:sldId id="259" r:id="rId6"/>
    <p:sldId id="260" r:id="rId7"/>
    <p:sldId id="261" r:id="rId8"/>
    <p:sldId id="262" r:id="rId9"/>
    <p:sldId id="265" r:id="rId1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43"/>
    <p:restoredTop sz="95814"/>
  </p:normalViewPr>
  <p:slideViewPr>
    <p:cSldViewPr snapToGrid="0" snapToObjects="1">
      <p:cViewPr>
        <p:scale>
          <a:sx n="121" d="100"/>
          <a:sy n="121" d="100"/>
        </p:scale>
        <p:origin x="-2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4E103-2C58-154D-A5A1-B50FB8FAE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414B0A7-9BAF-A846-8456-AEA1FC320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17CCB0-9DDC-ED4B-BECC-6B8CDD043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41E7C7-7410-934B-BA1C-16CF9600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388599-5AF6-9B49-B010-46E66BAB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19D002-DAFB-BD42-AA0E-7590DBE3E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CD2A861-AEA4-834F-A814-6C719DF0A30D}"/>
              </a:ext>
            </a:extLst>
          </p:cNvPr>
          <p:cNvSpPr/>
          <p:nvPr userDrawn="1"/>
        </p:nvSpPr>
        <p:spPr>
          <a:xfrm>
            <a:off x="2563585" y="1629208"/>
            <a:ext cx="7064829" cy="3761509"/>
          </a:xfrm>
          <a:prstGeom prst="rect">
            <a:avLst/>
          </a:prstGeom>
          <a:solidFill>
            <a:schemeClr val="bg1">
              <a:alpha val="83000"/>
            </a:schemeClr>
          </a:solidFill>
          <a:ln w="23812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932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9635E7-15C6-E240-B9F8-CB608192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6A7560-6F04-4748-9467-BB22C61CA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F5DB32-EAD7-3E4E-B0A0-ED6385DCB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81820E-E1AF-1F43-8CD2-C7807EE6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33935C-C136-C54F-BB65-3E9B30790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369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9B73449-87C0-3D48-8EF6-89BE467B6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6723DC0-C690-3F4A-893C-E7ED341B0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A5D2ED-7D68-DF4C-BCAB-269E372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8B0A65-9B91-EF4D-9632-F6F6EACF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F9487B-2DF4-4246-BB8A-B413E114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164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BEB9EF-8829-0B40-8AD9-0BC92EA3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A68E00-AF60-C84C-9245-8FD0E2B2A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3080B3-F7F7-D34E-9B4F-9DBBC7F7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D9F9AC-264E-6D41-BEAE-D19A9280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B899E8-FF05-2E4C-83A1-32BECB74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075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CCA100-FA0A-E244-AE7B-0E91B03D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D303A0-9C85-7D4A-99E6-B7DBA684C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2B2F4-38D1-9846-A7D0-3E815383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680971-BEE5-BA4D-AF15-8E5880626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6F2FA8-F323-B344-8FEC-846AFC8C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148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99E861-D0F9-E044-A84D-871FAC219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1FED37-A0DB-9B48-98FA-9917C889A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90A946-899E-1243-AEE8-A09FF299E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49421C-9FE8-3D47-BAF3-5E3446EE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9FE881-A0C1-C24B-8553-7A31E719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7AF3EE-5349-504D-A8FA-314BF4BB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388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96EBC3-0B1F-A64B-AB15-6041A4E97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8B5058-BDC6-AC4E-9353-11BCE3167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6CAEC0B-4979-D943-84B3-D3BCFC034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75ACB57-04D6-7D42-95AC-270BB7AAA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FC370D7-6FB9-0244-A56A-8BDD6FBB1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5123832-F427-4C47-84CD-E21416D8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07D9336-152C-6E46-B3A2-90CAE05C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66021D3-F6AD-964C-A587-0B28033D1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136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BE2415-537F-6D4D-82E8-F3D7ECD1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02274C6-D9B8-F248-BB5F-36142A96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F7E6E97-9019-B647-9BBF-296A83CC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58D0064-39D5-294F-A24D-AA8DB029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353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4001C08-19E9-5248-93AE-C1FCC256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D57BFF-0FDD-BE4D-92C0-079205C72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46513E-FFA1-9C47-821B-490DEC6B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919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BE8027-0DCD-D246-89FC-1686561C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ACDD3E-344D-DC44-AC21-0BBC1D848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B90491-2B97-FB4B-AA29-8E386E2AC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D44420-3182-CA42-A8B8-6E893A5B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3B3C58-DB0B-7140-A8F3-6AD0C98B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91C344-D131-244C-AE20-134F348F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357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22E71-F755-D042-8360-264C43126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D8AD4D7-DB2D-F449-B644-426CB7E0E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882B78-EB65-AD48-95C6-0273FF4B6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C8A4DE-25F2-C049-8790-7153D9C6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8166CE-612D-034E-8C2D-C2456C88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D2309F3-0509-8747-8E38-E64041BD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721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6344DD-2AC8-FD4F-BF53-4838F519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500AF8-0A64-5C47-976B-908DE0109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C53F57-D5B0-AC41-B6E2-5B042301A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D2EDE-C4FB-B940-A6EC-D0AF96EF5C3A}" type="datetimeFigureOut">
              <a:rPr lang="x-none" smtClean="0"/>
              <a:t>30.12.2022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624D6C-2EB2-8447-95CE-C55860790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76147C-2098-5E49-9670-B728C8B7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83B18-6DC3-1442-994D-408EB6553189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D37D42-0909-1D40-933A-5732A3E8DDF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D4602DF-5400-574F-B48C-8DCBC44C2875}"/>
              </a:ext>
            </a:extLst>
          </p:cNvPr>
          <p:cNvSpPr/>
          <p:nvPr userDrawn="1"/>
        </p:nvSpPr>
        <p:spPr>
          <a:xfrm>
            <a:off x="265792" y="246892"/>
            <a:ext cx="11660415" cy="6364215"/>
          </a:xfrm>
          <a:prstGeom prst="rect">
            <a:avLst/>
          </a:prstGeom>
          <a:solidFill>
            <a:schemeClr val="bg1">
              <a:alpha val="83000"/>
            </a:schemeClr>
          </a:solidFill>
          <a:ln w="23812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302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E7EF48-681F-744A-87B9-61539137D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948" y="1968375"/>
            <a:ext cx="6840187" cy="304505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  <a:t>Краткосрочный проект </a:t>
            </a:r>
            <a:r>
              <a:rPr lang="ru-RU" sz="4000" b="1" dirty="0" smtClean="0">
                <a:solidFill>
                  <a:srgbClr val="C00000"/>
                </a:solidFill>
                <a:latin typeface="Avenir Book" panose="02000503020000020003" pitchFamily="2" charset="0"/>
              </a:rPr>
              <a:t>в</a:t>
            </a:r>
            <a: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venir Book" panose="02000503020000020003" pitchFamily="2" charset="0"/>
              </a:rPr>
              <a:t>группе </a:t>
            </a:r>
            <a: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  <a:t>раннего возраста</a:t>
            </a:r>
            <a:b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venir Book" panose="02000503020000020003" pitchFamily="2" charset="0"/>
              </a:rPr>
              <a:t> «Лучики»</a:t>
            </a:r>
            <a: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</a:br>
            <a: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  <a:t>«В гостях у сказки»</a:t>
            </a:r>
            <a:br>
              <a:rPr lang="ru-RU" sz="4000" b="1" dirty="0">
                <a:solidFill>
                  <a:srgbClr val="C00000"/>
                </a:solidFill>
                <a:latin typeface="Avenir Book" panose="02000503020000020003" pitchFamily="2" charset="0"/>
              </a:rPr>
            </a:br>
            <a:r>
              <a:rPr lang="ru-RU" sz="3600" dirty="0">
                <a:solidFill>
                  <a:srgbClr val="C00000"/>
                </a:solidFill>
                <a:latin typeface="Georgia"/>
                <a:ea typeface="Calibri"/>
                <a:cs typeface="Arial"/>
              </a:rPr>
              <a:t>с 19.12.2022  -  по 23.12.2022 </a:t>
            </a:r>
            <a:r>
              <a:rPr lang="ru-RU" sz="3600" dirty="0" smtClean="0">
                <a:solidFill>
                  <a:srgbClr val="C00000"/>
                </a:solidFill>
                <a:latin typeface="Georgia"/>
                <a:ea typeface="Calibri"/>
                <a:cs typeface="Arial"/>
              </a:rPr>
              <a:t>года</a:t>
            </a:r>
            <a:br>
              <a:rPr lang="ru-RU" sz="3600" dirty="0" smtClean="0">
                <a:solidFill>
                  <a:srgbClr val="C00000"/>
                </a:solidFill>
                <a:latin typeface="Georgia"/>
                <a:ea typeface="Calibri"/>
                <a:cs typeface="Arial"/>
              </a:rPr>
            </a:br>
            <a:r>
              <a:rPr lang="ru-RU" sz="3600" dirty="0" smtClean="0">
                <a:solidFill>
                  <a:srgbClr val="C00000"/>
                </a:solidFill>
                <a:latin typeface="Georgia"/>
                <a:ea typeface="Calibri"/>
                <a:cs typeface="Arial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Avenir Book" panose="02000503020000020003" pitchFamily="2" charset="0"/>
              </a:rPr>
              <a:t>Подготовила </a:t>
            </a:r>
            <a:r>
              <a:rPr lang="ru-RU" sz="2700" b="1" dirty="0" smtClean="0">
                <a:solidFill>
                  <a:srgbClr val="C00000"/>
                </a:solidFill>
                <a:latin typeface="Avenir Book" panose="02000503020000020003" pitchFamily="2" charset="0"/>
              </a:rPr>
              <a:t>воспитатель: </a:t>
            </a:r>
            <a:r>
              <a:rPr lang="ru-RU" sz="2700" b="1" dirty="0" err="1" smtClean="0">
                <a:solidFill>
                  <a:srgbClr val="C00000"/>
                </a:solidFill>
                <a:latin typeface="Avenir Book" panose="02000503020000020003" pitchFamily="2" charset="0"/>
              </a:rPr>
              <a:t>Щекотунова</a:t>
            </a:r>
            <a:r>
              <a:rPr lang="ru-RU" sz="2700" b="1" dirty="0" smtClean="0">
                <a:solidFill>
                  <a:srgbClr val="C00000"/>
                </a:solidFill>
                <a:latin typeface="Avenir Book" panose="02000503020000020003" pitchFamily="2" charset="0"/>
              </a:rPr>
              <a:t> Т.С.</a:t>
            </a:r>
            <a:endParaRPr lang="x-none" sz="2700" b="1" dirty="0">
              <a:solidFill>
                <a:srgbClr val="C0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2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20718" y="141891"/>
            <a:ext cx="11713780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Актуальность</a:t>
            </a:r>
            <a:r>
              <a:rPr lang="ru-RU" sz="1900" b="1" dirty="0" smtClean="0"/>
              <a:t>:</a:t>
            </a:r>
          </a:p>
          <a:p>
            <a:r>
              <a:rPr lang="ru-RU" sz="1900" dirty="0"/>
              <a:t>Сказка - прекрасное творение искусства. В мир сказок ребенок вступает в самом раннем возрасте, как только начинает говорить. Сказка есть в каждом доме и пользуется огромной любовью у детей. Из сказок дети черпают множество познаний. Благодаря сказкам у детей вырабатывается способность сопереживать, сострадать и радоваться за другого, это единственный способ узнать боль, радость, счастье и страдание другого человека. И именно сказки воспитывают в ребенке человечность – дивную способность сочувствовать чужим несчастьям</a:t>
            </a:r>
            <a:r>
              <a:rPr lang="ru-RU" sz="1900" dirty="0" smtClean="0"/>
              <a:t>.</a:t>
            </a:r>
            <a:endParaRPr lang="ru-RU" sz="1900" dirty="0"/>
          </a:p>
          <a:p>
            <a:endParaRPr lang="ru-RU" sz="1900" b="1" dirty="0"/>
          </a:p>
          <a:p>
            <a:r>
              <a:rPr lang="ru-RU" sz="1900" b="1" dirty="0" smtClean="0"/>
              <a:t>Цели </a:t>
            </a:r>
            <a:r>
              <a:rPr lang="ru-RU" sz="1900" b="1" dirty="0"/>
              <a:t>проекта: </a:t>
            </a:r>
            <a:r>
              <a:rPr lang="ru-RU" sz="1900" dirty="0"/>
              <a:t>Создать условия для развития познавательных способностей и развития речи </a:t>
            </a:r>
            <a:r>
              <a:rPr lang="ru-RU" sz="1900" dirty="0" smtClean="0"/>
              <a:t>детей раннего </a:t>
            </a:r>
            <a:r>
              <a:rPr lang="ru-RU" sz="1900" dirty="0"/>
              <a:t>возраста посредством использования русских народных </a:t>
            </a:r>
            <a:r>
              <a:rPr lang="ru-RU" sz="1900" dirty="0" smtClean="0"/>
              <a:t>сказок  </a:t>
            </a:r>
            <a:r>
              <a:rPr lang="ru-RU" sz="1900" dirty="0"/>
              <a:t>в процессе реализации проекта.</a:t>
            </a:r>
            <a:endParaRPr lang="ru-RU" sz="1900" b="1" dirty="0" smtClean="0"/>
          </a:p>
          <a:p>
            <a:endParaRPr lang="ru-RU" sz="1900" dirty="0" smtClean="0"/>
          </a:p>
          <a:p>
            <a:r>
              <a:rPr lang="ru-RU" sz="1900" b="1" dirty="0" smtClean="0"/>
              <a:t>Задачи </a:t>
            </a:r>
            <a:r>
              <a:rPr lang="ru-RU" sz="1900" b="1" dirty="0"/>
              <a:t>проекта</a:t>
            </a:r>
            <a:r>
              <a:rPr lang="ru-RU" sz="1900" b="1" dirty="0" smtClean="0"/>
              <a:t>:</a:t>
            </a:r>
          </a:p>
          <a:p>
            <a:r>
              <a:rPr lang="ru-RU" sz="1900" dirty="0"/>
              <a:t>1. Создать необходимые условия для знакомства детей с русскими народными сказками.</a:t>
            </a:r>
          </a:p>
          <a:p>
            <a:r>
              <a:rPr lang="ru-RU" sz="1900" dirty="0"/>
              <a:t>2. Создавать положительный эмоциональный настрой, формировать интерес к театрализованной </a:t>
            </a:r>
            <a:r>
              <a:rPr lang="ru-RU" sz="1900" dirty="0" smtClean="0"/>
              <a:t>деятельности</a:t>
            </a:r>
            <a:r>
              <a:rPr lang="ru-RU" sz="1900" dirty="0"/>
              <a:t>.</a:t>
            </a:r>
          </a:p>
          <a:p>
            <a:r>
              <a:rPr lang="ru-RU" sz="1900" dirty="0"/>
              <a:t>3. Прививать детям первичные навыки в области театрального искусства (использование мимики, жестов, голоса).</a:t>
            </a:r>
          </a:p>
          <a:p>
            <a:r>
              <a:rPr lang="ru-RU" sz="1900" dirty="0"/>
              <a:t>4. Воспитывать у детей отзывчивость, доброжелательность.</a:t>
            </a:r>
          </a:p>
          <a:p>
            <a:r>
              <a:rPr lang="ru-RU" sz="1900" dirty="0"/>
              <a:t>5. Дать родителям знания о влиянии сказок на речь ребенка через папки-передвижки.</a:t>
            </a:r>
          </a:p>
          <a:p>
            <a:r>
              <a:rPr lang="ru-RU" sz="1900" dirty="0"/>
              <a:t>6. Организовать сотрудничество с родителями, направленное на повышение уровня знаний об организации театрализованной деятельности в детском саду и дома.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9183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428" y="417898"/>
            <a:ext cx="11493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Настольный и </a:t>
            </a:r>
            <a:r>
              <a:rPr lang="ru-RU" b="1" dirty="0">
                <a:solidFill>
                  <a:srgbClr val="C00000"/>
                </a:solidFill>
              </a:rPr>
              <a:t>кукольный </a:t>
            </a:r>
            <a:r>
              <a:rPr lang="ru-RU" b="1" dirty="0" smtClean="0">
                <a:solidFill>
                  <a:srgbClr val="C00000"/>
                </a:solidFill>
              </a:rPr>
              <a:t>театр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r>
              <a:rPr lang="ru-RU" b="1" dirty="0"/>
              <a:t> </a:t>
            </a:r>
            <a:r>
              <a:rPr lang="ru-RU" dirty="0" smtClean="0">
                <a:solidFill>
                  <a:srgbClr val="C00000"/>
                </a:solidFill>
              </a:rPr>
              <a:t>Театр </a:t>
            </a:r>
            <a:r>
              <a:rPr lang="ru-RU" dirty="0">
                <a:solidFill>
                  <a:srgbClr val="C00000"/>
                </a:solidFill>
              </a:rPr>
              <a:t>- это волшебный край, в котором ребёнок радуется - играя, а в </a:t>
            </a:r>
            <a:r>
              <a:rPr lang="ru-RU" dirty="0" smtClean="0">
                <a:solidFill>
                  <a:srgbClr val="C00000"/>
                </a:solidFill>
              </a:rPr>
              <a:t>игре он познаёт мир.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Цель</a:t>
            </a:r>
            <a:r>
              <a:rPr lang="ru-RU" dirty="0">
                <a:solidFill>
                  <a:srgbClr val="C00000"/>
                </a:solidFill>
              </a:rPr>
              <a:t>: побуждать детей </a:t>
            </a:r>
            <a:r>
              <a:rPr lang="ru-RU" dirty="0" smtClean="0">
                <a:solidFill>
                  <a:srgbClr val="C00000"/>
                </a:solidFill>
              </a:rPr>
              <a:t>к активному восприятию </a:t>
            </a:r>
            <a:r>
              <a:rPr lang="ru-RU" dirty="0">
                <a:solidFill>
                  <a:srgbClr val="C00000"/>
                </a:solidFill>
              </a:rPr>
              <a:t>сказки, </a:t>
            </a:r>
            <a:r>
              <a:rPr lang="ru-RU" dirty="0" smtClean="0">
                <a:solidFill>
                  <a:srgbClr val="C00000"/>
                </a:solidFill>
              </a:rPr>
              <a:t>научить выражать </a:t>
            </a:r>
            <a:r>
              <a:rPr lang="ru-RU" dirty="0">
                <a:solidFill>
                  <a:srgbClr val="C00000"/>
                </a:solidFill>
              </a:rPr>
              <a:t>эмоции </a:t>
            </a:r>
            <a:r>
              <a:rPr lang="ru-RU" dirty="0" smtClean="0">
                <a:solidFill>
                  <a:srgbClr val="C00000"/>
                </a:solidFill>
              </a:rPr>
              <a:t>через движения </a:t>
            </a:r>
            <a:r>
              <a:rPr lang="ru-RU" dirty="0">
                <a:solidFill>
                  <a:srgbClr val="C00000"/>
                </a:solidFill>
              </a:rPr>
              <a:t>и мимику. </a:t>
            </a:r>
            <a:r>
              <a:rPr lang="ru-RU" dirty="0" smtClean="0">
                <a:solidFill>
                  <a:srgbClr val="C00000"/>
                </a:solidFill>
              </a:rPr>
              <a:t>Развивать способность </a:t>
            </a:r>
            <a:r>
              <a:rPr lang="ru-RU" dirty="0">
                <a:solidFill>
                  <a:srgbClr val="C00000"/>
                </a:solidFill>
              </a:rPr>
              <a:t>понимать текст </a:t>
            </a:r>
            <a:r>
              <a:rPr lang="ru-RU" dirty="0" smtClean="0">
                <a:solidFill>
                  <a:srgbClr val="C00000"/>
                </a:solidFill>
              </a:rPr>
              <a:t>и  обогащать </a:t>
            </a:r>
            <a:r>
              <a:rPr lang="ru-RU" dirty="0">
                <a:solidFill>
                  <a:srgbClr val="C00000"/>
                </a:solidFill>
              </a:rPr>
              <a:t>словарь детей.</a:t>
            </a:r>
          </a:p>
        </p:txBody>
      </p:sp>
      <p:pic>
        <p:nvPicPr>
          <p:cNvPr id="2050" name="Picture 2" descr="https://www.maam.ru/upload/blogs/detsad-99435-14783443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1" b="6285"/>
          <a:stretch/>
        </p:blipFill>
        <p:spPr bwMode="auto">
          <a:xfrm>
            <a:off x="6130323" y="1411015"/>
            <a:ext cx="3214688" cy="21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ibb.co/VNbQpZ8/NK-11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4712" r="11352"/>
          <a:stretch/>
        </p:blipFill>
        <p:spPr bwMode="auto">
          <a:xfrm>
            <a:off x="9542342" y="1411015"/>
            <a:ext cx="2140087" cy="21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.akusherstvo.ru/images/magaz/im3809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t="8734" r="22611" b="6318"/>
          <a:stretch/>
        </p:blipFill>
        <p:spPr bwMode="auto">
          <a:xfrm>
            <a:off x="3393527" y="1411015"/>
            <a:ext cx="2512927" cy="21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yslide.ru/documents_3/a1fa1992cefdf1051f7d317668b39d0d/img6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13415" r="7836" b="13204"/>
          <a:stretch/>
        </p:blipFill>
        <p:spPr bwMode="auto">
          <a:xfrm>
            <a:off x="726524" y="1411015"/>
            <a:ext cx="2600311" cy="21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35" y="3651688"/>
            <a:ext cx="828713" cy="10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15" y="3683235"/>
            <a:ext cx="734072" cy="97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s://i.ytimg.com/vi/DTYPRpCERbc/maxresdefaul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r="12468"/>
          <a:stretch/>
        </p:blipFill>
        <p:spPr bwMode="auto">
          <a:xfrm>
            <a:off x="598682" y="4172609"/>
            <a:ext cx="3046776" cy="228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detsad49-kb.narod.ru/images/p22_teatral-nyiyugolok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32986"/>
          <a:stretch/>
        </p:blipFill>
        <p:spPr bwMode="auto">
          <a:xfrm>
            <a:off x="7737667" y="4172609"/>
            <a:ext cx="3935962" cy="225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8800" r="3621" b="28217"/>
          <a:stretch/>
        </p:blipFill>
        <p:spPr bwMode="auto">
          <a:xfrm>
            <a:off x="4569749" y="4172608"/>
            <a:ext cx="2320765" cy="226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521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9220" y="485369"/>
            <a:ext cx="3189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Пополнен книжный </a:t>
            </a:r>
            <a:r>
              <a:rPr lang="ru-RU" sz="2000" dirty="0" smtClean="0">
                <a:solidFill>
                  <a:srgbClr val="C00000"/>
                </a:solidFill>
              </a:rPr>
              <a:t>уголок.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55193"/>
            <a:ext cx="2136430" cy="28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162" y="1255193"/>
            <a:ext cx="2131031" cy="28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t="17249"/>
          <a:stretch/>
        </p:blipFill>
        <p:spPr bwMode="auto">
          <a:xfrm>
            <a:off x="3744310" y="4855780"/>
            <a:ext cx="1773621" cy="13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 descr="http://900igr.net/up/datai/165107/0009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http://900igr.net/up/datai/165107/0009-003-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http://kirov-news.net/img/20210322/5313c24aa601b3dade789309863c116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9"/>
          <a:stretch/>
        </p:blipFill>
        <p:spPr bwMode="auto">
          <a:xfrm>
            <a:off x="660072" y="4855780"/>
            <a:ext cx="2460735" cy="13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tacon.ru/wp-content/uploads/0/0/d/00dd17ba75c83d1c90d47794c60594ff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0" t="11597" r="15584" b="14479"/>
          <a:stretch/>
        </p:blipFill>
        <p:spPr bwMode="auto">
          <a:xfrm>
            <a:off x="9339777" y="4856242"/>
            <a:ext cx="2035043" cy="13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sprds1.edumsko.ru/uploads/3000/2493/section/160862/foto/mashina_24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49155" r="20377"/>
          <a:stretch/>
        </p:blipFill>
        <p:spPr bwMode="auto">
          <a:xfrm>
            <a:off x="2956034" y="1255195"/>
            <a:ext cx="3381094" cy="28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s://sad41.edusite.ru/images/p152_clip_image00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18984" r="4399" b="16020"/>
          <a:stretch/>
        </p:blipFill>
        <p:spPr bwMode="auto">
          <a:xfrm>
            <a:off x="6542690" y="1255194"/>
            <a:ext cx="2797088" cy="28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0072" y="772566"/>
            <a:ext cx="11093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C00000"/>
                </a:solidFill>
              </a:rPr>
              <a:t>«Чтение-это окошко, через которое дети видят и познают мир и самих себя»</a:t>
            </a:r>
            <a:r>
              <a:rPr lang="ru-RU" sz="2000" dirty="0">
                <a:solidFill>
                  <a:srgbClr val="C00000"/>
                </a:solidFill>
              </a:rPr>
              <a:t> В. Сухомлинский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1043" name="Picture 19" descr="https://www.maam.ru/upload/blogs/detsad-363796-145968529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21645" r="35428" b="5937"/>
          <a:stretch/>
        </p:blipFill>
        <p:spPr bwMode="auto">
          <a:xfrm>
            <a:off x="6337127" y="4855780"/>
            <a:ext cx="2404851" cy="13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64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https://butuzam.ru/images/product/21654-4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8" t="56086" r="4808"/>
          <a:stretch/>
        </p:blipFill>
        <p:spPr bwMode="auto">
          <a:xfrm>
            <a:off x="5080436" y="938048"/>
            <a:ext cx="2136228" cy="189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moykraski.ru/wp-content/uploads/kurochka-ryaba_color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15310" r="9693" b="17242"/>
          <a:stretch/>
        </p:blipFill>
        <p:spPr bwMode="auto">
          <a:xfrm>
            <a:off x="10312828" y="342845"/>
            <a:ext cx="1530391" cy="172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375" y="409903"/>
            <a:ext cx="10799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Лепка «Зернышки для Рябы»</a:t>
            </a:r>
          </a:p>
          <a:p>
            <a:r>
              <a:rPr lang="ru-RU" b="1" dirty="0">
                <a:solidFill>
                  <a:srgbClr val="C00000"/>
                </a:solidFill>
              </a:rPr>
              <a:t>Цель: </a:t>
            </a:r>
            <a:r>
              <a:rPr lang="ru-RU" dirty="0">
                <a:solidFill>
                  <a:srgbClr val="C00000"/>
                </a:solidFill>
              </a:rPr>
              <a:t>учить детей скатывать колбаску из пластилина и отрывать </a:t>
            </a:r>
            <a:r>
              <a:rPr lang="ru-RU" dirty="0" smtClean="0">
                <a:solidFill>
                  <a:srgbClr val="C00000"/>
                </a:solidFill>
              </a:rPr>
              <a:t>кусочки «зернышки </a:t>
            </a:r>
            <a:r>
              <a:rPr lang="ru-RU" dirty="0">
                <a:solidFill>
                  <a:srgbClr val="C00000"/>
                </a:solidFill>
              </a:rPr>
              <a:t>для Рябы</a:t>
            </a:r>
            <a:r>
              <a:rPr lang="ru-RU" dirty="0" smtClean="0">
                <a:solidFill>
                  <a:srgbClr val="C00000"/>
                </a:solidFill>
              </a:rPr>
              <a:t>».</a:t>
            </a:r>
          </a:p>
          <a:p>
            <a:r>
              <a:rPr lang="ru-RU" dirty="0">
                <a:solidFill>
                  <a:srgbClr val="C00000"/>
                </a:solidFill>
              </a:rPr>
              <a:t>Формирование эмоционального </a:t>
            </a:r>
            <a:r>
              <a:rPr lang="ru-RU" dirty="0" smtClean="0">
                <a:solidFill>
                  <a:srgbClr val="C00000"/>
                </a:solidFill>
              </a:rPr>
              <a:t>переживания.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un9-57.userapi.com/impg/Vt5YiHX23tUVLT4PRVJILmJKbnqsrEOJ3o2Bug/1vXAgNqM86g.jpg?size=2560x1920&amp;quality=95&amp;sign=5a2d6a850f988172e8423a6a9d4d2b83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/>
        </p:blipFill>
        <p:spPr bwMode="auto">
          <a:xfrm>
            <a:off x="444833" y="2063340"/>
            <a:ext cx="3047230" cy="32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5.userapi.com/impg/FEwtiiVlVloTgPdrYtccXoBgkQwi-J2_lwDP4g/zuWHBUfDYRE.jpg?size=2560x1920&amp;quality=95&amp;sign=8866ab304dbd35108e1903bb48aa3557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b="6441"/>
          <a:stretch/>
        </p:blipFill>
        <p:spPr bwMode="auto">
          <a:xfrm>
            <a:off x="4373728" y="2803512"/>
            <a:ext cx="3407754" cy="320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7.userapi.com/impg/DL-3pBfN8zYXHTt0yFhFrX6GuoRRhMMN0gJn6Q/xmsz9YCCObk.jpg?size=1620x2160&amp;quality=95&amp;sign=faf0bf828f1e7518316048cd29b05385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5" b="5216"/>
          <a:stretch/>
        </p:blipFill>
        <p:spPr bwMode="auto">
          <a:xfrm>
            <a:off x="8594846" y="2171866"/>
            <a:ext cx="2953394" cy="321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https://mollislibro.ru/image/cache/catalog/tkani/fetr/kurochkarjabaizfetraskazka-770x7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8" descr="https://mollislibro.ru/image/cache/catalog/tkani/fetr/kurochkarjabaizfetraskazka-770x77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https://flomaster.club/uploads/posts/2022-06/1654238087_20-flomaster-club-p-kurochka-ryaba-risunok-dlya-detei-krasivo-2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66433" r="51769" b="6035"/>
          <a:stretch/>
        </p:blipFill>
        <p:spPr bwMode="auto">
          <a:xfrm>
            <a:off x="1535058" y="5383925"/>
            <a:ext cx="1198179" cy="10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butuzam.ru/images/product/21654-4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23159" r="71172" b="66632"/>
          <a:stretch/>
        </p:blipFill>
        <p:spPr bwMode="auto">
          <a:xfrm>
            <a:off x="5959365" y="2219162"/>
            <a:ext cx="567559" cy="3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images.satu.kz/144050370_w640_h640_igra-skazka-kurochka-ryab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5" t="56274" r="13463" b="32032"/>
          <a:stretch/>
        </p:blipFill>
        <p:spPr bwMode="auto">
          <a:xfrm>
            <a:off x="10980165" y="5858451"/>
            <a:ext cx="550758" cy="58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85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16.userapi.com/impg/uewiQlOAWH1bOK5OltmMj0Uniwg137_VUDnR2Q/M4PO3hpZgQ4.jpg?size=1620x2160&amp;quality=95&amp;sign=c3c9885cf47121953b93fc312bce81c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8"/>
          <a:stretch/>
        </p:blipFill>
        <p:spPr bwMode="auto">
          <a:xfrm>
            <a:off x="631757" y="1734837"/>
            <a:ext cx="2262850" cy="245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8.userapi.com/impg/Kr-_y-siCn8R_IGauyrUgiU1NRsM8lQ9rLQWcg/fbowE839wzM.jpg?size=1620x2160&amp;quality=95&amp;sign=96232e22d9175fdc5ce517b121135c0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562" y="1734837"/>
            <a:ext cx="1837710" cy="245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29.userapi.com/impg/S3xzIAhGRqdStTFcm6fFZldptuNSwk3boxlRCg/4s9GdgO2MPY.jpg?size=1620x2160&amp;quality=95&amp;sign=486df226a0e869d1c5783534596bd7ec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t="14410" r="9007" b="16887"/>
          <a:stretch/>
        </p:blipFill>
        <p:spPr bwMode="auto">
          <a:xfrm>
            <a:off x="9060817" y="1671145"/>
            <a:ext cx="2387215" cy="25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18.userapi.com/impg/5Tr__hWlVOZIJI5jKI76U0-IRIVLLwhaccfTgg/XMdsYWAIviU.jpg?size=1620x2160&amp;quality=95&amp;sign=cd54d549bec0060b7f07dca53f10a5d4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24377" r="28684" b="16659"/>
          <a:stretch/>
        </p:blipFill>
        <p:spPr bwMode="auto">
          <a:xfrm>
            <a:off x="3649717" y="1734834"/>
            <a:ext cx="2184678" cy="245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779" y="402021"/>
            <a:ext cx="11532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Рисование: </a:t>
            </a:r>
            <a:r>
              <a:rPr lang="ru-RU" dirty="0">
                <a:solidFill>
                  <a:srgbClr val="C00000"/>
                </a:solidFill>
              </a:rPr>
              <a:t>«Полезная морковка для зайчика»</a:t>
            </a:r>
          </a:p>
          <a:p>
            <a:r>
              <a:rPr lang="ru-RU" b="1" dirty="0">
                <a:solidFill>
                  <a:srgbClr val="C00000"/>
                </a:solidFill>
              </a:rPr>
              <a:t>Цель: </a:t>
            </a:r>
            <a:r>
              <a:rPr lang="ru-RU" dirty="0">
                <a:solidFill>
                  <a:srgbClr val="C00000"/>
                </a:solidFill>
              </a:rPr>
              <a:t>Формирование умения пользоваться </a:t>
            </a:r>
            <a:r>
              <a:rPr lang="ru-RU" dirty="0" smtClean="0">
                <a:solidFill>
                  <a:srgbClr val="C00000"/>
                </a:solidFill>
              </a:rPr>
              <a:t>карандашами, </a:t>
            </a:r>
            <a:r>
              <a:rPr lang="ru-RU" dirty="0">
                <a:solidFill>
                  <a:srgbClr val="C00000"/>
                </a:solidFill>
              </a:rPr>
              <a:t>закрашивать аккуратно </a:t>
            </a:r>
            <a:r>
              <a:rPr lang="ru-RU" dirty="0" smtClean="0">
                <a:solidFill>
                  <a:srgbClr val="C00000"/>
                </a:solidFill>
              </a:rPr>
              <a:t>предметы. Развивать </a:t>
            </a:r>
            <a:r>
              <a:rPr lang="ru-RU" dirty="0">
                <a:solidFill>
                  <a:srgbClr val="C00000"/>
                </a:solidFill>
              </a:rPr>
              <a:t>умение детей правильно держать </a:t>
            </a:r>
            <a:r>
              <a:rPr lang="ru-RU" dirty="0" smtClean="0">
                <a:solidFill>
                  <a:srgbClr val="C00000"/>
                </a:solidFill>
              </a:rPr>
              <a:t>карандаш, </a:t>
            </a:r>
            <a:r>
              <a:rPr lang="ru-RU" dirty="0">
                <a:solidFill>
                  <a:srgbClr val="C00000"/>
                </a:solidFill>
              </a:rPr>
              <a:t>закрашивать морковку аккуратно, не выходя за контур. Закрепить знания детей о форме, цвете, овощах. Воспитывать заботу о </a:t>
            </a:r>
            <a:r>
              <a:rPr lang="ru-RU" dirty="0" smtClean="0">
                <a:solidFill>
                  <a:srgbClr val="C00000"/>
                </a:solidFill>
              </a:rPr>
              <a:t>животных.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62" name="Picture 14" descr="https://i.ytimg.com/vi/pB-lVVZyXVc/maxres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55" y="4394403"/>
            <a:ext cx="3780954" cy="212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cdn01.ru/files/users/images/33/94/339448bf37a73e042595ba86aa729bb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1" t="18207" r="23099" b="20928"/>
          <a:stretch/>
        </p:blipFill>
        <p:spPr bwMode="auto">
          <a:xfrm>
            <a:off x="9149336" y="4553746"/>
            <a:ext cx="1736754" cy="18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cdn01.ru/files/users/images/7f/49/7f4943e9b2644183d7b918f8d0943d5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t="18583" r="14364" b="18607"/>
          <a:stretch/>
        </p:blipFill>
        <p:spPr bwMode="auto">
          <a:xfrm>
            <a:off x="827694" y="4477408"/>
            <a:ext cx="2140166" cy="18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79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86.userapi.com/impg/Fahg1iBQr6PkX1YeEQxAsX5tJ6YknhTSKORQyA/_l8yaEk1j30.jpg?size=1620x2160&amp;quality=95&amp;sign=faa560624ebb79349d7309f81ff2ccba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9305"/>
          <a:stretch/>
        </p:blipFill>
        <p:spPr bwMode="auto">
          <a:xfrm>
            <a:off x="630619" y="1885236"/>
            <a:ext cx="2107695" cy="264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5.userapi.com/impg/-4Usg3_UEpOHykVdRclkcdHsfjBgpWrQXGf-FQ/yJar2-mMNi8.jpg?size=2560x1920&amp;quality=95&amp;sign=b7cef80b7e580b54601b3a629486c30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0"/>
          <a:stretch/>
        </p:blipFill>
        <p:spPr bwMode="auto">
          <a:xfrm>
            <a:off x="6834352" y="4848472"/>
            <a:ext cx="1923393" cy="157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84.userapi.com/impg/qkp3h-2J2FXOQz5sGts1dEozNG95LYZ7iXSGHg/m7AkAN2DaOk.jpg?size=1620x2160&amp;quality=95&amp;sign=6fcdcc167b595dddf7cd63f8aaae305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482" y="1885236"/>
            <a:ext cx="1963321" cy="26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68.userapi.com/impg/uUEHI0z2h9lm96a2X129tNooB2nO8eItmGhY2w/5kqf_VCXBI0.jpg?size=1620x2160&amp;quality=95&amp;sign=dd2b75d71e815b73825ecd68ec56c29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952" y="4803863"/>
            <a:ext cx="1189062" cy="15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16.userapi.com/impg/yKL-8ajoK1Ftbha-Wir76T05HYHtzY5lA7HsCA/6FBDhPCS9mw.jpg?size=2560x1920&amp;quality=95&amp;sign=6a3cfb1e2976650da052c80367f52aee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30"/>
          <a:stretch/>
        </p:blipFill>
        <p:spPr bwMode="auto">
          <a:xfrm>
            <a:off x="3847402" y="4787961"/>
            <a:ext cx="1174531" cy="1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992" y="423409"/>
            <a:ext cx="113669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  </a:t>
            </a:r>
            <a:r>
              <a:rPr lang="ru-RU" b="1" dirty="0">
                <a:solidFill>
                  <a:srgbClr val="C00000"/>
                </a:solidFill>
              </a:rPr>
              <a:t>Конструирование «Построим </a:t>
            </a:r>
            <a:r>
              <a:rPr lang="ru-RU" b="1" dirty="0" smtClean="0">
                <a:solidFill>
                  <a:srgbClr val="C00000"/>
                </a:solidFill>
              </a:rPr>
              <a:t>теремок», и игры с домашними животными, </a:t>
            </a:r>
            <a:r>
              <a:rPr lang="ru-RU" b="1" dirty="0" err="1" smtClean="0">
                <a:solidFill>
                  <a:srgbClr val="C00000"/>
                </a:solidFill>
              </a:rPr>
              <a:t>сортерами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Цель</a:t>
            </a:r>
            <a:r>
              <a:rPr lang="ru-RU" b="1" dirty="0">
                <a:solidFill>
                  <a:srgbClr val="C00000"/>
                </a:solidFill>
              </a:rPr>
              <a:t>: </a:t>
            </a:r>
            <a:r>
              <a:rPr lang="ru-RU" dirty="0">
                <a:solidFill>
                  <a:srgbClr val="C00000"/>
                </a:solidFill>
              </a:rPr>
              <a:t>закрепить знания детей о </a:t>
            </a:r>
            <a:r>
              <a:rPr lang="ru-RU" dirty="0" smtClean="0">
                <a:solidFill>
                  <a:srgbClr val="C00000"/>
                </a:solidFill>
              </a:rPr>
              <a:t>домашних </a:t>
            </a:r>
            <a:r>
              <a:rPr lang="ru-RU" dirty="0">
                <a:solidFill>
                  <a:srgbClr val="C00000"/>
                </a:solidFill>
              </a:rPr>
              <a:t>животных, их детенышах, </a:t>
            </a:r>
            <a:r>
              <a:rPr lang="ru-RU" dirty="0" smtClean="0">
                <a:solidFill>
                  <a:srgbClr val="C00000"/>
                </a:solidFill>
              </a:rPr>
              <a:t>о месте </a:t>
            </a:r>
            <a:r>
              <a:rPr lang="ru-RU" dirty="0">
                <a:solidFill>
                  <a:srgbClr val="C00000"/>
                </a:solidFill>
              </a:rPr>
              <a:t>проживания; активизировать словарь по данной теме. </a:t>
            </a:r>
            <a:r>
              <a:rPr lang="ru-RU" dirty="0" smtClean="0">
                <a:solidFill>
                  <a:srgbClr val="C00000"/>
                </a:solidFill>
              </a:rPr>
              <a:t>Развивать </a:t>
            </a:r>
            <a:r>
              <a:rPr lang="ru-RU" dirty="0">
                <a:solidFill>
                  <a:srgbClr val="C00000"/>
                </a:solidFill>
              </a:rPr>
              <a:t>конструктивные способности и навыки в </a:t>
            </a:r>
            <a:r>
              <a:rPr lang="ru-RU" dirty="0" smtClean="0">
                <a:solidFill>
                  <a:srgbClr val="C00000"/>
                </a:solidFill>
              </a:rPr>
              <a:t>процессе действия </a:t>
            </a:r>
            <a:r>
              <a:rPr lang="ru-RU" dirty="0">
                <a:solidFill>
                  <a:srgbClr val="C00000"/>
                </a:solidFill>
              </a:rPr>
              <a:t>со строительным материалом. Упражнять детей </a:t>
            </a:r>
            <a:r>
              <a:rPr lang="ru-RU" dirty="0" smtClean="0">
                <a:solidFill>
                  <a:srgbClr val="C00000"/>
                </a:solidFill>
              </a:rPr>
              <a:t>строить домик</a:t>
            </a:r>
            <a:r>
              <a:rPr lang="ru-RU" dirty="0">
                <a:solidFill>
                  <a:srgbClr val="C00000"/>
                </a:solidFill>
              </a:rPr>
              <a:t>, развивать наглядно-действенное и </a:t>
            </a:r>
            <a:r>
              <a:rPr lang="ru-RU" dirty="0" smtClean="0">
                <a:solidFill>
                  <a:srgbClr val="C00000"/>
                </a:solidFill>
              </a:rPr>
              <a:t>наглядно-образное мышление</a:t>
            </a:r>
            <a:r>
              <a:rPr lang="ru-RU" dirty="0">
                <a:solidFill>
                  <a:srgbClr val="C00000"/>
                </a:solidFill>
              </a:rPr>
              <a:t>, воображение, внимание.</a:t>
            </a:r>
          </a:p>
        </p:txBody>
      </p:sp>
      <p:pic>
        <p:nvPicPr>
          <p:cNvPr id="3084" name="Picture 12" descr="https://sun9-26.userapi.com/impg/nMYhsdJIa8dCz6ptmu5jk1JDqBxZBzein6wBCQ/UVKat3ZuUU0.jpg?size=1620x2160&amp;quality=95&amp;sign=af9664d287cb0cb79c1c6e7c1c57da19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20" y="4877331"/>
            <a:ext cx="1189063" cy="15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13.userapi.com/impg/h78wVBG-Yu1s--X_T6OApOunxs1WKnt0-YokvA/SWroECT31sg.jpg?size=1620x2160&amp;quality=95&amp;sign=41a3ea1d0df1f0cf9e018d134eef1c9f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08" y="1857550"/>
            <a:ext cx="2047836" cy="27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ДОМАШНЕЕ\ РАБОТА 2\Развивашки для Лучиков\Сайт\игры со строительным материалом\2WBWJBuYXck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7"/>
          <a:stretch/>
        </p:blipFill>
        <p:spPr bwMode="auto">
          <a:xfrm>
            <a:off x="9293772" y="1857551"/>
            <a:ext cx="2014019" cy="26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8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https://images.satu.kz/144050370_w640_h640_igra-skazka-kurochka-ryab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8" t="22975" r="5362" b="67406"/>
          <a:stretch/>
        </p:blipFill>
        <p:spPr bwMode="auto">
          <a:xfrm rot="19703369">
            <a:off x="11111755" y="1299174"/>
            <a:ext cx="689289" cy="5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un9-6.userapi.com/impg/eV3IaRcAUy7ugomeF8FcP6elMhduw8Y0GRShGw/i4D-Q7NoBb0.jpg?size=2560x1920&amp;quality=95&amp;sign=6292b6435b47ec78b338526079ef8cfb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5"/>
          <a:stretch/>
        </p:blipFill>
        <p:spPr bwMode="auto">
          <a:xfrm>
            <a:off x="4476490" y="4870158"/>
            <a:ext cx="2761256" cy="16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662" y="265914"/>
            <a:ext cx="116034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Для привлечения родителей в проект «В гостях у сказки» было составлено объявление с просьбой принять </a:t>
            </a:r>
            <a:r>
              <a:rPr lang="ru-RU" dirty="0" smtClean="0">
                <a:solidFill>
                  <a:srgbClr val="C00000"/>
                </a:solidFill>
              </a:rPr>
              <a:t>участие</a:t>
            </a:r>
            <a:r>
              <a:rPr lang="ru-RU" dirty="0">
                <a:solidFill>
                  <a:srgbClr val="C00000"/>
                </a:solidFill>
              </a:rPr>
              <a:t>. Многие родители откликнулись. Они вместе с детьми изготавливали поделки по сказкам, рисовали рисунки с героями этих сказок, для </a:t>
            </a:r>
            <a:r>
              <a:rPr lang="ru-RU" dirty="0" smtClean="0">
                <a:solidFill>
                  <a:srgbClr val="C00000"/>
                </a:solidFill>
              </a:rPr>
              <a:t>выставки испекли пряничный домик для колобка.</a:t>
            </a:r>
            <a:r>
              <a:rPr lang="ru-RU" b="1" dirty="0">
                <a:solidFill>
                  <a:srgbClr val="C00000"/>
                </a:solidFill>
              </a:rPr>
              <a:t> Особую благодарность за активное участие в проекте хотелось бы выразить </a:t>
            </a:r>
            <a:r>
              <a:rPr lang="ru-RU" b="1" dirty="0" smtClean="0">
                <a:solidFill>
                  <a:srgbClr val="C00000"/>
                </a:solidFill>
              </a:rPr>
              <a:t>семьям Даши Дмитриенко, Паши Панченко, Ксении </a:t>
            </a:r>
            <a:r>
              <a:rPr lang="ru-RU" b="1" dirty="0" err="1" smtClean="0">
                <a:solidFill>
                  <a:srgbClr val="C00000"/>
                </a:solidFill>
              </a:rPr>
              <a:t>Париёвой</a:t>
            </a:r>
            <a:r>
              <a:rPr lang="ru-RU" b="1" dirty="0" smtClean="0">
                <a:solidFill>
                  <a:srgbClr val="C00000"/>
                </a:solidFill>
              </a:rPr>
              <a:t>, Егора </a:t>
            </a:r>
            <a:r>
              <a:rPr lang="ru-RU" b="1" dirty="0" err="1" smtClean="0">
                <a:solidFill>
                  <a:srgbClr val="C00000"/>
                </a:solidFill>
              </a:rPr>
              <a:t>Сипиёва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s://sun9-59.userapi.com/impg/jR4wpBSnVYBGjlsKvx8VVuC9WyN66IV-6RVk9A/Pkz_TKxw0io.jpg?size=1200x1600&amp;quality=95&amp;sign=d155739350feb8e6a9d1d71c2a0ada5f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18794"/>
          <a:stretch/>
        </p:blipFill>
        <p:spPr bwMode="auto">
          <a:xfrm>
            <a:off x="10307917" y="4892622"/>
            <a:ext cx="1329768" cy="15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3.userapi.com/impg/Fi89V8FV-icEtUCeAsa5jQ6q7pI6VPW3rtv-kA/awIiAlP4r-0.jpg?size=960x1280&amp;quality=95&amp;sign=3ab42b9c485e487cec546cf8a996d3a6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8"/>
          <a:stretch/>
        </p:blipFill>
        <p:spPr bwMode="auto">
          <a:xfrm>
            <a:off x="584093" y="4862569"/>
            <a:ext cx="1282370" cy="16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85.userapi.com/impg/3n9KLHoraSTMfDZae5VoicjaJGEaUkguPSWePw/msWEkAGjD0Y.jpg?size=2560x1920&amp;quality=95&amp;sign=045384a5acf8ef0ac84ebd8ce140edbc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597" y="1992667"/>
            <a:ext cx="2845458" cy="28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87.userapi.com/impg/5rHxyBhKJqLYe1flsoVnub1fDgFHF8H9By0aSA/SNjFulNvP7g.jpg?size=1620x2160&amp;quality=95&amp;sign=4b73169ae52b32e6e56e831e4abc9c10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3" y="1992666"/>
            <a:ext cx="2282060" cy="28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18.userapi.com/impg/YmLOplXdccx95uFXvF2UC8EtkrjJZcoE1nt1Bw/Hjqyck-Qgvw.jpg?size=1620x2160&amp;quality=95&amp;sign=6e801e47632e403252eb364143269eb7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 b="2614"/>
          <a:stretch/>
        </p:blipFill>
        <p:spPr bwMode="auto">
          <a:xfrm>
            <a:off x="9226727" y="2002190"/>
            <a:ext cx="2487991" cy="280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1.userapi.com/impg/GlRhuzENqPQ9OuyyX9263mARnRm7u3i9xFDF7g/h8q4w2cbgX8.jpg?size=2560x1920&amp;quality=95&amp;sign=b777a6e62790c40fcf4c20e5b4e781c2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r="4092" b="4541"/>
          <a:stretch/>
        </p:blipFill>
        <p:spPr bwMode="auto">
          <a:xfrm>
            <a:off x="5857118" y="2002190"/>
            <a:ext cx="3221730" cy="280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sun9-86.userapi.com/impg/S1uMkkMvtXH9_uthRY2IbHhpkHifxurSXdI8gw/qnlWMci5oA8.jpg?size=1200x1600&amp;quality=95&amp;sign=8a847d5809707aa9c802036e543b0f05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57" y="4847695"/>
            <a:ext cx="1289843" cy="171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sun9-56.userapi.com/impg/UxsUH9ENOFwYY1eXQRGfBAXxknc_NE2i2UvVIw/nNST2MJdWn0.jpg?size=1600x1600&amp;quality=95&amp;sign=f8089f39cff3815e06c4b774311692b8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60" y="4905896"/>
            <a:ext cx="1582242" cy="16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7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544" y="2841100"/>
            <a:ext cx="11524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rgbClr val="C00000"/>
                </a:solidFill>
                <a:latin typeface="a_Romanus" panose="04030702050702020802" pitchFamily="82" charset="-52"/>
              </a:rPr>
              <a:t>Спасибо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4723" y="924710"/>
            <a:ext cx="11524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 результате проделанной работы можно сделать вывод, что включение театрализованной деятельности в работу с дошкольниками обогащает их жизнь, вводит в удивительный мир </a:t>
            </a:r>
            <a:r>
              <a:rPr lang="ru-RU" dirty="0" smtClean="0">
                <a:solidFill>
                  <a:srgbClr val="C00000"/>
                </a:solidFill>
              </a:rPr>
              <a:t>сказок. Использование </a:t>
            </a:r>
            <a:r>
              <a:rPr lang="ru-RU" dirty="0">
                <a:solidFill>
                  <a:srgbClr val="C00000"/>
                </a:solidFill>
              </a:rPr>
              <a:t>в работе с детьми театра положительно повлияло на процесс обучения, способствовало воспитанию и развитию речи </a:t>
            </a:r>
            <a:r>
              <a:rPr lang="ru-RU" dirty="0" smtClean="0">
                <a:solidFill>
                  <a:srgbClr val="C00000"/>
                </a:solidFill>
              </a:rPr>
              <a:t>дошкольников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201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532</Words>
  <Application>Microsoft Office PowerPoint</Application>
  <PresentationFormat>Произвольный</PresentationFormat>
  <Paragraphs>26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Краткосрочный проект в группе раннего возраста  «Лучики» «В гостях у сказки» с 19.12.2022  -  по 23.12.2022 года  Подготовила воспитатель: Щекотунова Т.С.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1</cp:lastModifiedBy>
  <cp:revision>38</cp:revision>
  <dcterms:created xsi:type="dcterms:W3CDTF">2022-05-10T13:19:25Z</dcterms:created>
  <dcterms:modified xsi:type="dcterms:W3CDTF">2022-12-30T10:30:27Z</dcterms:modified>
</cp:coreProperties>
</file>